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5" r:id="rId10"/>
    <p:sldId id="257" r:id="rId11"/>
  </p:sldIdLst>
  <p:sldSz cx="20091400" cy="11290300"/>
  <p:notesSz cx="6858000" cy="9144000"/>
  <p:embeddedFontLst>
    <p:embeddedFont>
      <p:font typeface="Agrandir Medium" panose="020B0604020202020204" charset="0"/>
      <p:regular r:id="rId13"/>
    </p:embeddedFont>
    <p:embeddedFont>
      <p:font typeface="IBM Plex Sans Condensed" panose="020B0506050203000203" pitchFamily="34" charset="0"/>
      <p:regular r:id="rId14"/>
      <p:bold r:id="rId15"/>
      <p:italic r:id="rId16"/>
      <p:boldItalic r:id="rId17"/>
    </p:embeddedFont>
    <p:embeddedFont>
      <p:font typeface="IBM Plex Sans Condensed Bold" panose="020B0806050203000203" pitchFamily="34" charset="0"/>
      <p:regular r:id="rId18"/>
      <p:bold r:id="rId19"/>
    </p:embeddedFont>
    <p:embeddedFont>
      <p:font typeface="Lato 1" panose="020B0604020202020204" charset="0"/>
      <p:regular r:id="rId20"/>
    </p:embeddedFont>
    <p:embeddedFont>
      <p:font typeface="Lato 1 Bold" panose="020B0604020202020204" charset="0"/>
      <p:regular r:id="rId21"/>
      <p:bold r:id="rId22"/>
    </p:embeddedFont>
    <p:embeddedFont>
      <p:font typeface="Lato 2" panose="020B0604020202020204" charset="0"/>
      <p:regular r:id="rId23"/>
    </p:embeddedFont>
    <p:embeddedFont>
      <p:font typeface="Open Sauce" panose="020B0604020202020204" charset="0"/>
      <p:regular r:id="rId24"/>
    </p:embeddedFont>
    <p:embeddedFont>
      <p:font typeface="Poppins" panose="00000500000000000000" pitchFamily="2" charset="0"/>
      <p:regular r:id="rId25"/>
      <p:bold r:id="rId26"/>
      <p:italic r:id="rId27"/>
      <p:boldItalic r:id="rId28"/>
    </p:embeddedFont>
    <p:embeddedFont>
      <p:font typeface="Poppins Bold" panose="00000800000000000000" pitchFamily="2"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812F1-47B6-08C4-1679-01E1509ADCED}" v="89" dt="2025-08-18T05:54:42.703"/>
    <p1510:client id="{FEE5E5F7-74AF-0D49-BDA4-5A56D25A74F9}" v="11" dt="2025-08-18T01:18:02.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9175" y="512763"/>
            <a:ext cx="4565650" cy="2566987"/>
          </a:xfrm>
        </p:spPr>
      </p:sp>
      <p:sp>
        <p:nvSpPr>
          <p:cNvPr id="3" name="Notes Placeholder 2"/>
          <p:cNvSpPr>
            <a:spLocks noGrp="1"/>
          </p:cNvSpPr>
          <p:nvPr>
            <p:ph type="body" idx="1"/>
          </p:nvPr>
        </p:nvSpPr>
        <p:spPr/>
        <p:txBody>
          <a:bodyPr/>
          <a:lstStyle/>
          <a:p>
            <a:r>
              <a:rPr lang="en-US"/>
              <a:t>Imagine a future where finding pro</a:t>
            </a:r>
            <a:r>
              <a:rPr lang="en-IN" err="1"/>
              <a:t>ject</a:t>
            </a:r>
            <a:r>
              <a:rPr lang="en-IN"/>
              <a:t> </a:t>
            </a:r>
            <a:r>
              <a:rPr lang="en-US"/>
              <a:t>insights in Singapore is as easy as asking a single question — no endless searches, no scattered data, just instant, trusted answers.</a:t>
            </a:r>
          </a:p>
          <a:p>
            <a:endParaRPr lang="en-US">
              <a:ea typeface="Calibri"/>
              <a:cs typeface="Calibri"/>
            </a:endParaRPr>
          </a:p>
          <a:p>
            <a:r>
              <a:rPr lang="en-US"/>
              <a:t>Good afternoon, everyone. I’m Sandeep </a:t>
            </a:r>
            <a:r>
              <a:rPr lang="en-US" err="1"/>
              <a:t>Kundalwal</a:t>
            </a:r>
            <a:r>
              <a:rPr lang="en-US"/>
              <a:t> from Marketplace Trust &amp; Seller, and I’m excited to share a project that’s bringing us closer to that future: </a:t>
            </a:r>
            <a:r>
              <a:rPr lang="en-US" i="1"/>
              <a:t>Beyond Listings: Powering </a:t>
            </a:r>
            <a:r>
              <a:rPr lang="en-US" i="1" err="1"/>
              <a:t>PropertyGuru’s</a:t>
            </a:r>
            <a:r>
              <a:rPr lang="en-US" i="1"/>
              <a:t> Data-Driven Future with AI</a:t>
            </a:r>
            <a:r>
              <a:rPr lang="en-US"/>
              <a:t>. For years, </a:t>
            </a:r>
            <a:r>
              <a:rPr lang="en-US" err="1"/>
              <a:t>PropertyGuru</a:t>
            </a:r>
            <a:r>
              <a:rPr lang="en-US"/>
              <a:t> has been the go-to place for property listings — but our vision is much bigger. We’re on a journey to become Singapore’s </a:t>
            </a:r>
            <a:r>
              <a:rPr lang="en-US" i="1"/>
              <a:t>single source of truth</a:t>
            </a:r>
            <a:r>
              <a:rPr lang="en-US"/>
              <a:t> for everything related to real estate, and this initiative is a major leap toward that goal.</a:t>
            </a:r>
            <a:endParaRPr lang="en-US">
              <a:ea typeface="Calibri"/>
              <a:cs typeface="Calibri"/>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356420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9175" y="512763"/>
            <a:ext cx="4565650" cy="2566987"/>
          </a:xfrm>
        </p:spPr>
      </p:sp>
      <p:sp>
        <p:nvSpPr>
          <p:cNvPr id="3" name="Notes Placeholder 2"/>
          <p:cNvSpPr>
            <a:spLocks noGrp="1"/>
          </p:cNvSpPr>
          <p:nvPr>
            <p:ph type="body" idx="1"/>
          </p:nvPr>
        </p:nvSpPr>
        <p:spPr/>
        <p:txBody>
          <a:bodyPr/>
          <a:lstStyle/>
          <a:p>
            <a:r>
              <a:rPr lang="en-US" b="1"/>
              <a:t>From September to February,</a:t>
            </a:r>
            <a:r>
              <a:rPr lang="en-US"/>
              <a:t> I was part of the </a:t>
            </a:r>
            <a:r>
              <a:rPr lang="en-US" err="1"/>
              <a:t>PropertyGuru</a:t>
            </a:r>
            <a:r>
              <a:rPr lang="en-US"/>
              <a:t> Finance. There, I worked on tech debts, secured Homeowner </a:t>
            </a:r>
            <a:r>
              <a:rPr lang="en-US" err="1"/>
              <a:t>GraphQL</a:t>
            </a:r>
            <a:r>
              <a:rPr lang="en-US"/>
              <a:t> APIs, and created a Salesforce (SF) Flow to optimize mortgage agent selection. I also worked on multiple design revamps and optimized APIs during this period.</a:t>
            </a:r>
          </a:p>
          <a:p>
            <a:br>
              <a:rPr lang="en-US">
                <a:cs typeface="+mn-lt"/>
              </a:rPr>
            </a:br>
            <a:r>
              <a:rPr lang="en-US" b="1"/>
              <a:t>From March till Mid April</a:t>
            </a:r>
            <a:r>
              <a:rPr lang="en-US"/>
              <a:t>: Started with the new Seller Journey where I took the initiative of developing the whole Sell Landing Page on my own. Successfully delivering the whole within 3 week.</a:t>
            </a:r>
            <a:br>
              <a:rPr lang="en-US">
                <a:cs typeface="+mn-lt"/>
              </a:rPr>
            </a:br>
            <a:r>
              <a:rPr lang="en-US"/>
              <a:t>  </a:t>
            </a:r>
            <a:endParaRPr lang="en-US">
              <a:ea typeface="Calibri"/>
              <a:cs typeface="Calibri"/>
            </a:endParaRPr>
          </a:p>
          <a:p>
            <a:r>
              <a:rPr lang="en-US" b="1"/>
              <a:t>From May till Jun, c</a:t>
            </a:r>
            <a:r>
              <a:rPr lang="en-US"/>
              <a:t>ontinued with the Seller Leads Journey and worked on multiple onboarding pages, seller dashboard along with many of the major APIs like Seller Onboarding, and APIs related to Agent Cards.</a:t>
            </a:r>
            <a:br>
              <a:rPr lang="en-US">
                <a:cs typeface="+mn-lt"/>
              </a:rPr>
            </a:br>
            <a:r>
              <a:rPr lang="en-US"/>
              <a:t> </a:t>
            </a:r>
            <a:endParaRPr lang="en-US">
              <a:ea typeface="Calibri"/>
              <a:cs typeface="Calibri"/>
            </a:endParaRPr>
          </a:p>
          <a:p>
            <a:r>
              <a:rPr lang="en-US"/>
              <a:t>And for the past 2 months, have been focused on optimizing the Seller Leads Journey by simplifying the onboarding process. And it was during this time that we officially kicked off with the project that I will be talking about today.</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4107743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9175" y="512763"/>
            <a:ext cx="4565650" cy="2566987"/>
          </a:xfrm>
        </p:spPr>
      </p:sp>
      <p:sp>
        <p:nvSpPr>
          <p:cNvPr id="3" name="Notes Placeholder 2"/>
          <p:cNvSpPr>
            <a:spLocks noGrp="1"/>
          </p:cNvSpPr>
          <p:nvPr>
            <p:ph type="body" idx="1"/>
          </p:nvPr>
        </p:nvSpPr>
        <p:spPr/>
        <p:txBody>
          <a:bodyPr/>
          <a:lstStyle/>
          <a:p>
            <a:r>
              <a:rPr lang="en-US"/>
              <a:t>As we set our sights on becoming Singapore’s most trusted source for real estate information, we came across a clear gap: no one truly owns the space for project insights in Singapore. And this isn’t just a minor gap; it's a significant one with four major pain points.</a:t>
            </a:r>
            <a:endParaRPr lang="en-US">
              <a:ea typeface="Calibri"/>
              <a:cs typeface="Calibri"/>
            </a:endParaRPr>
          </a:p>
          <a:p>
            <a:endParaRPr lang="en-US">
              <a:cs typeface="+mn-lt"/>
            </a:endParaRPr>
          </a:p>
          <a:p>
            <a:pPr marL="228600" indent="-228600">
              <a:buAutoNum type="arabicPeriod"/>
            </a:pPr>
            <a:r>
              <a:rPr lang="en-US"/>
              <a:t>Users—be it buyers, agents, or analysts—can't get a full, holistic picture of a real estate project from a single source. They have to manually piece together information from fragmented data sources.</a:t>
            </a:r>
            <a:endParaRPr lang="en-US">
              <a:ea typeface="Calibri"/>
              <a:cs typeface="Calibri"/>
            </a:endParaRPr>
          </a:p>
          <a:p>
            <a:pPr marL="228600" indent="-228600">
              <a:buAutoNum type="arabicPeriod"/>
            </a:pPr>
            <a:r>
              <a:rPr lang="en-US"/>
              <a:t>Which leads to a frustrating user experience where individuals are forced to jump between multiple websites to gather all the information they need.</a:t>
            </a:r>
            <a:endParaRPr lang="en-US">
              <a:ea typeface="Calibri"/>
              <a:cs typeface="Calibri"/>
            </a:endParaRPr>
          </a:p>
          <a:p>
            <a:pPr marL="228600" indent="-228600">
              <a:buAutoNum type="arabicPeriod"/>
            </a:pPr>
            <a:r>
              <a:rPr lang="en-US"/>
              <a:t>The result of this fragmented, incomplete information is a significant lack of confidence in decision-making. </a:t>
            </a:r>
          </a:p>
          <a:p>
            <a:pPr marL="228600" indent="-228600">
              <a:buAutoNum type="arabicPeriod"/>
            </a:pPr>
            <a:r>
              <a:rPr lang="en-US"/>
              <a:t>Also from a business standpoint, this absence means we’re missing high-impact SEO wins that could drive significant organic traffic.</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24412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9175" y="512763"/>
            <a:ext cx="4565650" cy="2566987"/>
          </a:xfrm>
        </p:spPr>
      </p:sp>
      <p:sp>
        <p:nvSpPr>
          <p:cNvPr id="3" name="Notes Placeholder 2"/>
          <p:cNvSpPr>
            <a:spLocks noGrp="1"/>
          </p:cNvSpPr>
          <p:nvPr>
            <p:ph type="body" idx="1"/>
          </p:nvPr>
        </p:nvSpPr>
        <p:spPr/>
        <p:txBody>
          <a:bodyPr/>
          <a:lstStyle/>
          <a:p>
            <a:r>
              <a:rPr lang="en-US"/>
              <a:t>Our solution is simple yet transformative: a coordinated network of AI agents working together to deliver complete, reliable project insights. While our listings have already earned the trust of our users, it’s this next layer — rich, data-driven insights — that will sustain and strengthen that trust over time.</a:t>
            </a:r>
            <a:br>
              <a:rPr lang="en-US">
                <a:ea typeface="Calibri"/>
                <a:cs typeface="+mn-lt"/>
              </a:rPr>
            </a:br>
            <a:br>
              <a:rPr lang="en-US">
                <a:ea typeface="Calibri"/>
                <a:cs typeface="+mn-lt"/>
              </a:rPr>
            </a:br>
            <a:r>
              <a:rPr lang="en-US"/>
              <a:t>Here’s how it works for our users and our business:</a:t>
            </a:r>
            <a:endParaRPr lang="en-US">
              <a:ea typeface="Calibri"/>
              <a:cs typeface="+mn-lt"/>
            </a:endParaRPr>
          </a:p>
          <a:p>
            <a:pPr marL="171450" indent="-171450">
              <a:buAutoNum type="arabicPeriod"/>
            </a:pPr>
            <a:endParaRPr lang="en-US">
              <a:ea typeface="Calibri"/>
              <a:cs typeface="+mn-lt"/>
            </a:endParaRPr>
          </a:p>
          <a:p>
            <a:pPr marL="228600" indent="-228600">
              <a:buAutoNum type="arabicPeriod"/>
            </a:pPr>
            <a:r>
              <a:rPr lang="en-US" b="1"/>
              <a:t>A One-Stop Shop</a:t>
            </a:r>
            <a:r>
              <a:rPr lang="en-US"/>
              <a:t>: All project insights are centralized in a single platform, so users no longer have to hop between multiple sources.</a:t>
            </a:r>
            <a:endParaRPr lang="en-US">
              <a:ea typeface="Calibri"/>
              <a:cs typeface="Calibri"/>
            </a:endParaRPr>
          </a:p>
          <a:p>
            <a:pPr marL="228600" indent="-228600">
              <a:buAutoNum type="arabicPeriod"/>
            </a:pPr>
            <a:r>
              <a:rPr lang="en-US" b="1"/>
              <a:t>Confident Decisions</a:t>
            </a:r>
            <a:r>
              <a:rPr lang="en-US"/>
              <a:t>: By providing comprehensive, verified data, we are enabling confident decisions for every user, from first-time buyers to seasoned analysts.</a:t>
            </a:r>
          </a:p>
          <a:p>
            <a:pPr marL="228600" indent="-228600">
              <a:buAutoNum type="arabicPeriod"/>
            </a:pPr>
            <a:r>
              <a:rPr lang="en-US" b="1"/>
              <a:t>Data-Driven Stories:</a:t>
            </a:r>
            <a:r>
              <a:rPr lang="en-US"/>
              <a:t> We will leverage this rich data to generate unique, valuable content that transforms into powerful SEO-driving stories, significantly boosting our organic traffic.</a:t>
            </a:r>
          </a:p>
          <a:p>
            <a:pPr marL="228600" indent="-228600">
              <a:buAutoNum type="arabicPeriod"/>
            </a:pPr>
            <a:r>
              <a:rPr lang="en-US" b="1"/>
              <a:t>Clarity Over Clutter</a:t>
            </a:r>
            <a:r>
              <a:rPr lang="en-US"/>
              <a:t>: Finally, AI synthesizes complex information into clear, actionable insights — providing context without overwhelming users.</a:t>
            </a:r>
            <a:endParaRPr lang="en-US">
              <a:ea typeface="Calibri"/>
              <a:cs typeface="+mn-lt"/>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197011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9175" y="512763"/>
            <a:ext cx="4565650" cy="2566987"/>
          </a:xfrm>
        </p:spPr>
      </p:sp>
      <p:sp>
        <p:nvSpPr>
          <p:cNvPr id="3" name="Notes Placeholder 2"/>
          <p:cNvSpPr>
            <a:spLocks noGrp="1"/>
          </p:cNvSpPr>
          <p:nvPr>
            <p:ph type="body" idx="1"/>
          </p:nvPr>
        </p:nvSpPr>
        <p:spPr/>
        <p:txBody>
          <a:bodyPr/>
          <a:lstStyle/>
          <a:p>
            <a:r>
              <a:rPr lang="en-US"/>
              <a:t>The engine behind this solution is an AI-powered </a:t>
            </a:r>
            <a:r>
              <a:rPr lang="en-US" err="1"/>
              <a:t>agentic</a:t>
            </a:r>
            <a:r>
              <a:rPr lang="en-US"/>
              <a:t> pipeline, which is designed to automate the process of data retrieval, structuring, and insight generation.</a:t>
            </a:r>
          </a:p>
          <a:p>
            <a:endParaRPr lang="en-US"/>
          </a:p>
          <a:p>
            <a:r>
              <a:rPr lang="en-US"/>
              <a:t>At its core is a multi-agent AI system that brings together project data from a wide array of sources. This isn’t just a single AI — it’s a coordinated swarm of specialized agents, each with a defined role, working in unison.</a:t>
            </a:r>
            <a:br>
              <a:rPr lang="en-US">
                <a:cs typeface="+mn-lt"/>
              </a:rPr>
            </a:br>
            <a:r>
              <a:rPr lang="en-US"/>
              <a:t> </a:t>
            </a:r>
            <a:endParaRPr lang="en-US">
              <a:ea typeface="Calibri"/>
              <a:cs typeface="Calibri"/>
            </a:endParaRPr>
          </a:p>
          <a:p>
            <a:r>
              <a:rPr lang="en-US"/>
              <a:t>Once the data is gathered, these agents analyze complex details, transforming raw information into clear, actionable insights that are easy for users to understand.</a:t>
            </a:r>
            <a:br>
              <a:rPr lang="en-US">
                <a:cs typeface="+mn-lt"/>
              </a:rPr>
            </a:br>
            <a:r>
              <a:rPr lang="en-US"/>
              <a:t> </a:t>
            </a:r>
            <a:endParaRPr lang="en-US">
              <a:ea typeface="Calibri"/>
              <a:cs typeface="Calibri"/>
            </a:endParaRPr>
          </a:p>
          <a:p>
            <a:r>
              <a:rPr lang="en-US"/>
              <a:t>To ensure trust and reliability, we have two dedicated AI agents whose sole purpose is to guarantee data accuracy and integrity through a secondary validation process. This secondary check guarantees that every insight we deliver is not only comprehensive but also reliable.</a:t>
            </a:r>
            <a:endParaRPr lang="en-US">
              <a:ea typeface="Calibri"/>
              <a:cs typeface="Calibri"/>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4197843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89175" y="512763"/>
            <a:ext cx="4565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before I dive into the demo, let me walk you through the architecture in a bit more detail.</a:t>
            </a:r>
          </a:p>
          <a:p>
            <a:endParaRPr lang="en-US"/>
          </a:p>
          <a:p>
            <a:r>
              <a:rPr lang="en-US"/>
              <a:t>The entire setup is powered by </a:t>
            </a:r>
            <a:r>
              <a:rPr lang="en-US" i="1"/>
              <a:t>n8n</a:t>
            </a:r>
            <a:r>
              <a:rPr lang="en-US"/>
              <a:t>, which acts as the engine behind all our workflows. Once the data flows through our two-step validation process, the verified insights are stored in </a:t>
            </a:r>
            <a:r>
              <a:rPr lang="en-US" i="1"/>
              <a:t>database</a:t>
            </a:r>
            <a:r>
              <a:rPr lang="en-US"/>
              <a:t>.</a:t>
            </a:r>
            <a:endParaRPr lang="en-US">
              <a:ea typeface="Calibri"/>
              <a:cs typeface="Calibri"/>
            </a:endParaRPr>
          </a:p>
          <a:p>
            <a:endParaRPr lang="en-US"/>
          </a:p>
          <a:p>
            <a:r>
              <a:rPr lang="en-US"/>
              <a:t>One thing I want to highlight here is that these insights are </a:t>
            </a:r>
            <a:r>
              <a:rPr lang="en-US" b="1"/>
              <a:t>not fetched on-the-fly</a:t>
            </a:r>
            <a:r>
              <a:rPr lang="en-US"/>
              <a:t> when users land on the project page. Instead, we pre-compute and store them, so that when a user comes in, they get instant, reliable access without any lag.</a:t>
            </a:r>
            <a:endParaRPr lang="en-US">
              <a:ea typeface="Calibri"/>
              <a:cs typeface="Calibri"/>
            </a:endParaRPr>
          </a:p>
          <a:p>
            <a:endParaRPr lang="en-US"/>
          </a:p>
          <a:p>
            <a:r>
              <a:rPr lang="en-US"/>
              <a:t>To make sure the information stays fresh, we can set up a </a:t>
            </a:r>
            <a:r>
              <a:rPr lang="en-US" b="1" err="1"/>
              <a:t>cron</a:t>
            </a:r>
            <a:r>
              <a:rPr lang="en-US" b="1"/>
              <a:t> job</a:t>
            </a:r>
            <a:r>
              <a:rPr lang="en-US"/>
              <a:t> to automatically refresh the data at regular intervals, so that the users always have access to the latest insights.</a:t>
            </a:r>
            <a:endParaRPr lang="en-US">
              <a:ea typeface="Calibri"/>
              <a:cs typeface="Calibri"/>
            </a:endParaRPr>
          </a:p>
          <a:p>
            <a:endParaRPr lang="en-US"/>
          </a:p>
          <a:p>
            <a:r>
              <a:rPr lang="en-US"/>
              <a:t>The power of our pipeline is rooted in a three-node AI architecture. Think of it as a specialized relay team, where each agent has a different role.</a:t>
            </a:r>
            <a:endParaRPr lang="en-US">
              <a:ea typeface="Calibri"/>
              <a:cs typeface="Calibri"/>
            </a:endParaRPr>
          </a:p>
          <a:p>
            <a:endParaRPr lang="en-US">
              <a:cs typeface="+mn-lt"/>
            </a:endParaRPr>
          </a:p>
          <a:p>
            <a:r>
              <a:rPr lang="en-US" b="1"/>
              <a:t>Perplexity Node (Sonar Pro)</a:t>
            </a:r>
            <a:r>
              <a:rPr lang="en-US"/>
              <a:t>: The first agent in our pipeline is the Perplexity Node. It acts as our scout, performing contextual web searches to find the most relevant and up-to-date information.</a:t>
            </a:r>
            <a:br>
              <a:rPr lang="en-US">
                <a:cs typeface="+mn-lt"/>
              </a:rPr>
            </a:br>
            <a:r>
              <a:rPr lang="en-US"/>
              <a:t> </a:t>
            </a:r>
            <a:endParaRPr lang="en-US">
              <a:cs typeface="+mn-lt"/>
            </a:endParaRPr>
          </a:p>
          <a:p>
            <a:r>
              <a:rPr lang="en-US" b="1"/>
              <a:t>Google Gemini Node (2.5 Pro)</a:t>
            </a:r>
            <a:r>
              <a:rPr lang="en-US"/>
              <a:t>: Next, the information is passed to Google Gemini Node. This agent is our powerhouse, specifically chosen for its ability to process long contexts and its training on the massive Google dataset.</a:t>
            </a:r>
            <a:br>
              <a:rPr lang="en-US">
                <a:cs typeface="+mn-lt"/>
              </a:rPr>
            </a:br>
            <a:r>
              <a:rPr lang="en-US"/>
              <a:t> </a:t>
            </a:r>
            <a:endParaRPr lang="en-US">
              <a:cs typeface="+mn-lt"/>
            </a:endParaRPr>
          </a:p>
          <a:p>
            <a:r>
              <a:rPr lang="en-US" b="1"/>
              <a:t>OpenAI Node (GPT 4.1)</a:t>
            </a:r>
            <a:r>
              <a:rPr lang="en-US"/>
              <a:t>: Finally, the OpenAI Node serves as our quality control. It provides precision and consistency through a secondary validation step, ensuring the final output is accurate and reliable. </a:t>
            </a:r>
            <a:endParaRPr lang="en-US">
              <a:ea typeface="Calibri"/>
              <a:cs typeface="Calibri"/>
            </a:endParaRPr>
          </a:p>
          <a:p>
            <a:endParaRPr lang="en-US"/>
          </a:p>
          <a:p>
            <a:r>
              <a:rPr lang="en-US"/>
              <a:t>The outcome of this process is the rich JSON object, which contains all the structured project insights.</a:t>
            </a:r>
            <a:endParaRPr lang="en-US">
              <a:ea typeface="Calibri"/>
              <a:cs typeface="Calibri"/>
            </a:endParaRPr>
          </a:p>
          <a:p>
            <a:endParaRPr lang="en-US">
              <a:ea typeface="Calibri"/>
              <a:cs typeface="Calibri"/>
            </a:endParaRPr>
          </a:p>
          <a:p>
            <a:r>
              <a:rPr lang="en-US"/>
              <a:t>Why these nodes?</a:t>
            </a:r>
            <a:endParaRPr lang="en-US">
              <a:ea typeface="Calibri"/>
              <a:cs typeface="Calibri"/>
            </a:endParaRPr>
          </a:p>
          <a:p>
            <a:endParaRPr lang="en-US"/>
          </a:p>
          <a:p>
            <a:r>
              <a:rPr lang="en-US"/>
              <a:t>1 Perplexity Sonar Pro offers fast, real-time access to diverse, up-to-date web content through natural language queries. Unlike traditional scrapers, it provides AI-curated, summarized results with source citations, which reduces noise and improves the quality of raw input data.</a:t>
            </a:r>
            <a:endParaRPr lang="en-US">
              <a:ea typeface="Calibri"/>
              <a:cs typeface="Calibri"/>
            </a:endParaRPr>
          </a:p>
          <a:p>
            <a:endParaRPr lang="en-US"/>
          </a:p>
          <a:p>
            <a:r>
              <a:rPr lang="en-US"/>
              <a:t>2.Gemini 2.5 Pro has a massive context window and excels at broad, context-aware reasoning. It’s ideal for a first pass to detect missing data, perform schema alignment, and validate the general structure and semantics across large datasets scraped via Perplexity.</a:t>
            </a:r>
            <a:endParaRPr lang="en-US">
              <a:ea typeface="Calibri"/>
              <a:cs typeface="Calibri"/>
            </a:endParaRPr>
          </a:p>
          <a:p>
            <a:endParaRPr lang="en-US"/>
          </a:p>
          <a:p>
            <a:r>
              <a:rPr lang="en-US"/>
              <a:t>3.GPT-4.1 is highly reliable in factual consistency, language precision, and fine-grained validation. It’s perfect for catching edge cases, ensuring adherence to validation rules, and refining the output — especially where clarity, formatting, and accuracy matter most.</a:t>
            </a:r>
            <a:endParaRPr lang="en-US">
              <a:ea typeface="Calibri"/>
              <a:cs typeface="Calibri"/>
            </a:endParaRPr>
          </a:p>
          <a:p>
            <a:endParaRPr lang="en-US"/>
          </a:p>
          <a:p>
            <a:r>
              <a:rPr lang="en-US"/>
              <a:t>One liner: "I chose this stack to balance scale, context, and precision — with Perplexity for smart scraping, Gemini for scalable validation, and GPT-4.1 for surgical accuracy."</a:t>
            </a:r>
            <a:endParaRPr lang="en-US">
              <a:ea typeface="Calibri"/>
              <a:cs typeface="Calibri"/>
            </a:endParaRPr>
          </a:p>
          <a:p>
            <a:endParaRPr lang="en-US"/>
          </a:p>
          <a:p>
            <a:r>
              <a:rPr lang="en-US"/>
              <a:t>Why not use Gemini instead of perplexity?</a:t>
            </a:r>
            <a:endParaRPr lang="en-US">
              <a:ea typeface="Calibri"/>
              <a:cs typeface="Calibri"/>
            </a:endParaRPr>
          </a:p>
          <a:p>
            <a:r>
              <a:rPr lang="en-US"/>
              <a:t>Perplexity is optimized for web search and real-time retrieval — it’s designed to query, gather, and summarize fresh, diverse web content quickly, making it ideal as a scraping layer that pulls in broad, up-to-date information from multiple sources.</a:t>
            </a:r>
            <a:endParaRPr lang="en-US">
              <a:ea typeface="Calibri"/>
              <a:cs typeface="Calibri"/>
            </a:endParaRPr>
          </a:p>
          <a:p>
            <a:endParaRPr lang="en-US"/>
          </a:p>
          <a:p>
            <a:r>
              <a:rPr lang="en-US"/>
              <a:t>Gemini excels at deep reasoning and understanding but isn’t primarily a retrieval engine — it’s better suited for processing, validating, and analyzing structured or semi-structured data, not for continuously searching the web or pulling fresh data in real time.</a:t>
            </a:r>
            <a:endParaRPr lang="en-US">
              <a:ea typeface="Calibri"/>
              <a:cs typeface="Calibri"/>
            </a:endParaRPr>
          </a:p>
          <a:p>
            <a:endParaRPr lang="en-US"/>
          </a:p>
          <a:p>
            <a:r>
              <a:rPr lang="en-US"/>
              <a:t>Why not use </a:t>
            </a:r>
            <a:r>
              <a:rPr lang="en-US" err="1"/>
              <a:t>openAI</a:t>
            </a:r>
            <a:r>
              <a:rPr lang="en-US"/>
              <a:t> first and then Gemini?</a:t>
            </a:r>
            <a:endParaRPr lang="en-US">
              <a:ea typeface="Calibri"/>
              <a:cs typeface="Calibri"/>
            </a:endParaRPr>
          </a:p>
          <a:p>
            <a:r>
              <a:rPr lang="en-US"/>
              <a:t>“OpenAI models lack integrated real-time web search, so we use Perplexity first to fetch up-to-date data, then Gemini 2.5 Pro for scalable, context-aware validation — ensuring an efficient and accurate pipeline.”</a:t>
            </a:r>
            <a:endParaRPr lang="en-US">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9175" y="512763"/>
            <a:ext cx="4565650" cy="2566987"/>
          </a:xfrm>
        </p:spPr>
      </p:sp>
      <p:sp>
        <p:nvSpPr>
          <p:cNvPr id="3" name="Notes Placeholder 2"/>
          <p:cNvSpPr>
            <a:spLocks noGrp="1"/>
          </p:cNvSpPr>
          <p:nvPr>
            <p:ph type="body" idx="1"/>
          </p:nvPr>
        </p:nvSpPr>
        <p:spPr/>
        <p:txBody>
          <a:bodyPr/>
          <a:lstStyle/>
          <a:p>
            <a:r>
              <a:rPr lang="en-US"/>
              <a:t>We can show the percentage of units sold in these project, the floor plans (including the blocks), information related to each of the unit type like count, the parking spots and no. of EV Points, enhancing the data points in our POIs, details about recreational activities near the project like waterfronts, gyms </a:t>
            </a:r>
            <a:r>
              <a:rPr lang="en-US" err="1"/>
              <a:t>etc</a:t>
            </a:r>
            <a:r>
              <a:rPr lang="en-US"/>
              <a:t>, information related to demographics like the percentage of families, bachelors, senior citizens living in the whole project, the strength, weakness, opportunities &amp; threats related to the project and then the key advisable insights for both the buyer and sellers like pricing factors, best time to sell and other information.</a:t>
            </a:r>
            <a:endParaRPr lang="en-US">
              <a:ea typeface="Calibri"/>
              <a:cs typeface="Calibri"/>
            </a:endParaRPr>
          </a:p>
          <a:p>
            <a:endParaRPr lang="en-US"/>
          </a:p>
          <a:p>
            <a:r>
              <a:rPr lang="en-US"/>
              <a:t>As you can see, what we have is a seamless, automated process that turns fragmented data into a cohesive and insightful narrative for our users.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807035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9175" y="512763"/>
            <a:ext cx="4565650" cy="2566987"/>
          </a:xfrm>
        </p:spPr>
      </p:sp>
      <p:sp>
        <p:nvSpPr>
          <p:cNvPr id="3" name="Notes Placeholder 2"/>
          <p:cNvSpPr>
            <a:spLocks noGrp="1"/>
          </p:cNvSpPr>
          <p:nvPr>
            <p:ph type="body" idx="1"/>
          </p:nvPr>
        </p:nvSpPr>
        <p:spPr/>
        <p:txBody>
          <a:bodyPr/>
          <a:lstStyle/>
          <a:p>
            <a:r>
              <a:rPr lang="en-US"/>
              <a:t>The impact of this project will be felt across our entire ecosystem.</a:t>
            </a:r>
          </a:p>
          <a:p>
            <a:endParaRPr lang="en-US">
              <a:cs typeface="+mn-lt"/>
            </a:endParaRPr>
          </a:p>
          <a:p>
            <a:r>
              <a:rPr lang="en-US" b="1"/>
              <a:t>Property Agents,</a:t>
            </a:r>
            <a:r>
              <a:rPr lang="en-US"/>
              <a:t> they will be able to pitch with newfound authority, backed by structured, data-driven insights.</a:t>
            </a:r>
            <a:br>
              <a:rPr lang="en-US">
                <a:cs typeface="+mn-lt"/>
              </a:rPr>
            </a:br>
            <a:r>
              <a:rPr lang="en-US"/>
              <a:t> </a:t>
            </a:r>
            <a:endParaRPr lang="en-US">
              <a:cs typeface="+mn-lt"/>
            </a:endParaRPr>
          </a:p>
          <a:p>
            <a:r>
              <a:rPr lang="en-US"/>
              <a:t>Analysts will benefit from structured, ready-to-use insights that can be easily integrated into dashboards, saving them countless hours of manual work.</a:t>
            </a:r>
            <a:br>
              <a:rPr lang="en-US">
                <a:cs typeface="+mn-lt"/>
              </a:rPr>
            </a:br>
            <a:r>
              <a:rPr lang="en-US"/>
              <a:t> </a:t>
            </a:r>
            <a:endParaRPr lang="en-US">
              <a:cs typeface="+mn-lt"/>
            </a:endParaRPr>
          </a:p>
          <a:p>
            <a:r>
              <a:rPr lang="en-US"/>
              <a:t>For our end users, this means faster and more confident decisions, a crucial part of the home-buying journey.</a:t>
            </a:r>
            <a:br>
              <a:rPr lang="en-US">
                <a:cs typeface="+mn-lt"/>
              </a:rPr>
            </a:br>
            <a:r>
              <a:rPr lang="en-US"/>
              <a:t> </a:t>
            </a:r>
            <a:endParaRPr lang="en-US">
              <a:cs typeface="+mn-lt"/>
            </a:endParaRPr>
          </a:p>
          <a:p>
            <a:r>
              <a:rPr lang="en-US"/>
              <a:t>From a business standpoint, we project a gain of approximately 45% more organic traffic to our project pages.</a:t>
            </a:r>
            <a:br>
              <a:rPr lang="en-US">
                <a:cs typeface="+mn-lt"/>
              </a:rPr>
            </a:br>
            <a:endParaRPr lang="en-US">
              <a:cs typeface="+mn-lt"/>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98246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9175" y="512763"/>
            <a:ext cx="4565650" cy="2566987"/>
          </a:xfrm>
        </p:spPr>
      </p:sp>
      <p:sp>
        <p:nvSpPr>
          <p:cNvPr id="3" name="Notes Placeholder 2"/>
          <p:cNvSpPr>
            <a:spLocks noGrp="1"/>
          </p:cNvSpPr>
          <p:nvPr>
            <p:ph type="body" idx="1"/>
          </p:nvPr>
        </p:nvSpPr>
        <p:spPr/>
        <p:txBody>
          <a:bodyPr/>
          <a:lstStyle/>
          <a:p>
            <a:r>
              <a:rPr lang="en-US"/>
              <a:t>But our work doesn’t stop here. We have a clear and ambitious roadmap for the future. We are already actively syncing up with the Data COE team, and with the SEO Team to ensure this initiative aligns with our wider organizational goals.</a:t>
            </a:r>
          </a:p>
          <a:p>
            <a:endParaRPr lang="en-US">
              <a:cs typeface="+mn-lt"/>
            </a:endParaRPr>
          </a:p>
          <a:p>
            <a:r>
              <a:rPr lang="en-US" b="1"/>
              <a:t>LSOT Integration</a:t>
            </a:r>
            <a:r>
              <a:rPr lang="en-US"/>
              <a:t>: Our first major step is to collaborate with the Data COE team to merge our work with the LSOT (Living Single Source of Truth) data layer repository.</a:t>
            </a:r>
          </a:p>
          <a:p>
            <a:r>
              <a:rPr lang="en-US"/>
              <a:t> </a:t>
            </a:r>
            <a:endParaRPr lang="en-US">
              <a:ea typeface="Calibri"/>
              <a:cs typeface="+mn-lt"/>
            </a:endParaRPr>
          </a:p>
          <a:p>
            <a:r>
              <a:rPr lang="en-US" b="1"/>
              <a:t>Launch Predictive Analytics</a:t>
            </a:r>
            <a:r>
              <a:rPr lang="en-US"/>
              <a:t>: Next, we will roll out predictive analytics to empower smarter decisions for our users.</a:t>
            </a:r>
            <a:br>
              <a:rPr lang="en-US">
                <a:cs typeface="+mn-lt"/>
              </a:rPr>
            </a:br>
            <a:r>
              <a:rPr lang="en-US"/>
              <a:t> </a:t>
            </a:r>
            <a:endParaRPr lang="en-US">
              <a:cs typeface="+mn-lt"/>
            </a:endParaRPr>
          </a:p>
          <a:p>
            <a:r>
              <a:rPr lang="en-US" b="1"/>
              <a:t>Boost SEO Traffic</a:t>
            </a:r>
            <a:r>
              <a:rPr lang="en-US"/>
              <a:t>: We will partner with the SEO team to further improve traffic to our project pages, leveraging the rich data we’re generating.</a:t>
            </a:r>
            <a:br>
              <a:rPr lang="en-US">
                <a:cs typeface="+mn-lt"/>
              </a:rPr>
            </a:br>
            <a:r>
              <a:rPr lang="en-US"/>
              <a:t> </a:t>
            </a:r>
            <a:endParaRPr lang="en-US">
              <a:cs typeface="+mn-lt"/>
            </a:endParaRPr>
          </a:p>
          <a:p>
            <a:r>
              <a:rPr lang="en-US" b="1"/>
              <a:t>Deliver Personalized Insights</a:t>
            </a:r>
            <a:r>
              <a:rPr lang="en-US"/>
              <a:t>: Finally, we will begin generating unique and personalized project insights to create a more tailored user experience.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747942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9175" y="512763"/>
            <a:ext cx="4565650" cy="2566987"/>
          </a:xfrm>
        </p:spPr>
      </p:sp>
      <p:sp>
        <p:nvSpPr>
          <p:cNvPr id="3" name="Notes Placeholder 2"/>
          <p:cNvSpPr>
            <a:spLocks noGrp="1"/>
          </p:cNvSpPr>
          <p:nvPr>
            <p:ph type="body" idx="1"/>
          </p:nvPr>
        </p:nvSpPr>
        <p:spPr/>
        <p:txBody>
          <a:bodyPr/>
          <a:lstStyle/>
          <a:p>
            <a:r>
              <a:rPr lang="en-US"/>
              <a:t>With this I would like to thank my manager Ketan, my buddy Abhina, the leadership team and the talent acquisition Team for this wonderful opportunity. I am excited about the future of AI at </a:t>
            </a:r>
            <a:r>
              <a:rPr lang="en-US" err="1"/>
              <a:t>PropertyGuru</a:t>
            </a:r>
            <a:r>
              <a:rPr lang="en-US"/>
              <a:t> and let's continue help people make confident property decisions. Thank you.</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404070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jpe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video" Target="NULL" TargetMode="External"/><Relationship Id="rId7"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39.jpeg"/><Relationship Id="rId5" Type="http://schemas.microsoft.com/office/2007/relationships/media" Target="../media/media3.mp4"/><Relationship Id="rId10" Type="http://schemas.openxmlformats.org/officeDocument/2006/relationships/image" Target="../media/image38.jpeg"/><Relationship Id="rId4" Type="http://schemas.microsoft.com/office/2007/relationships/media" Target="../media/media2.mp4"/><Relationship Id="rId9" Type="http://schemas.openxmlformats.org/officeDocument/2006/relationships/image" Target="../media/image37.jpe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g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0091400" cy="11296650"/>
          </a:xfrm>
          <a:custGeom>
            <a:avLst/>
            <a:gdLst/>
            <a:ahLst/>
            <a:cxnLst/>
            <a:rect l="l" t="t" r="r" b="b"/>
            <a:pathLst>
              <a:path w="21328976" h="13087219">
                <a:moveTo>
                  <a:pt x="0" y="0"/>
                </a:moveTo>
                <a:lnTo>
                  <a:pt x="21328976" y="0"/>
                </a:lnTo>
                <a:lnTo>
                  <a:pt x="21328976" y="13087219"/>
                </a:lnTo>
                <a:lnTo>
                  <a:pt x="0" y="13087219"/>
                </a:lnTo>
                <a:lnTo>
                  <a:pt x="0" y="0"/>
                </a:lnTo>
                <a:close/>
              </a:path>
            </a:pathLst>
          </a:custGeom>
          <a:blipFill>
            <a:blip r:embed="rId3"/>
            <a:stretch>
              <a:fillRect t="-1859"/>
            </a:stretch>
          </a:blipFill>
        </p:spPr>
        <p:txBody>
          <a:bodyPr/>
          <a:lstStyle/>
          <a:p>
            <a:endParaRPr lang="en-US"/>
          </a:p>
        </p:txBody>
      </p:sp>
      <p:grpSp>
        <p:nvGrpSpPr>
          <p:cNvPr id="3" name="Group 3"/>
          <p:cNvGrpSpPr>
            <a:grpSpLocks noChangeAspect="1"/>
          </p:cNvGrpSpPr>
          <p:nvPr/>
        </p:nvGrpSpPr>
        <p:grpSpPr>
          <a:xfrm>
            <a:off x="694534" y="735178"/>
            <a:ext cx="1098518" cy="1093260"/>
            <a:chOff x="0" y="0"/>
            <a:chExt cx="1098512" cy="1093254"/>
          </a:xfrm>
        </p:grpSpPr>
        <p:sp>
          <p:nvSpPr>
            <p:cNvPr id="4" name="Freeform 4"/>
            <p:cNvSpPr/>
            <p:nvPr/>
          </p:nvSpPr>
          <p:spPr>
            <a:xfrm>
              <a:off x="53721" y="63500"/>
              <a:ext cx="991235" cy="966343"/>
            </a:xfrm>
            <a:custGeom>
              <a:avLst/>
              <a:gdLst/>
              <a:ahLst/>
              <a:cxnLst/>
              <a:rect l="l" t="t" r="r" b="b"/>
              <a:pathLst>
                <a:path w="991235" h="966343">
                  <a:moveTo>
                    <a:pt x="495554" y="62611"/>
                  </a:moveTo>
                  <a:cubicBezTo>
                    <a:pt x="506857" y="62611"/>
                    <a:pt x="518160" y="66929"/>
                    <a:pt x="526796" y="75438"/>
                  </a:cubicBezTo>
                  <a:lnTo>
                    <a:pt x="908685" y="454914"/>
                  </a:lnTo>
                  <a:cubicBezTo>
                    <a:pt x="924306" y="470535"/>
                    <a:pt x="924306" y="495681"/>
                    <a:pt x="908685" y="511302"/>
                  </a:cubicBezTo>
                  <a:lnTo>
                    <a:pt x="859028" y="560705"/>
                  </a:lnTo>
                  <a:lnTo>
                    <a:pt x="565404" y="268859"/>
                  </a:lnTo>
                  <a:cubicBezTo>
                    <a:pt x="546227" y="249936"/>
                    <a:pt x="521208" y="240411"/>
                    <a:pt x="496189" y="240411"/>
                  </a:cubicBezTo>
                  <a:cubicBezTo>
                    <a:pt x="471170" y="240411"/>
                    <a:pt x="446024" y="249936"/>
                    <a:pt x="426974" y="268859"/>
                  </a:cubicBezTo>
                  <a:lnTo>
                    <a:pt x="132588" y="561086"/>
                  </a:lnTo>
                  <a:lnTo>
                    <a:pt x="82296" y="511302"/>
                  </a:lnTo>
                  <a:cubicBezTo>
                    <a:pt x="66675" y="495681"/>
                    <a:pt x="66675" y="470535"/>
                    <a:pt x="82296" y="454914"/>
                  </a:cubicBezTo>
                  <a:lnTo>
                    <a:pt x="464312" y="75438"/>
                  </a:lnTo>
                  <a:cubicBezTo>
                    <a:pt x="472948" y="66929"/>
                    <a:pt x="484251" y="62611"/>
                    <a:pt x="495554" y="62611"/>
                  </a:cubicBezTo>
                  <a:close/>
                  <a:moveTo>
                    <a:pt x="496062" y="303149"/>
                  </a:moveTo>
                  <a:cubicBezTo>
                    <a:pt x="507365" y="303149"/>
                    <a:pt x="518668" y="307467"/>
                    <a:pt x="527304" y="315976"/>
                  </a:cubicBezTo>
                  <a:lnTo>
                    <a:pt x="815975" y="603377"/>
                  </a:lnTo>
                  <a:lnTo>
                    <a:pt x="767207" y="651764"/>
                  </a:lnTo>
                  <a:cubicBezTo>
                    <a:pt x="760095" y="659130"/>
                    <a:pt x="750570" y="663575"/>
                    <a:pt x="740410" y="664337"/>
                  </a:cubicBezTo>
                  <a:cubicBezTo>
                    <a:pt x="739394" y="664464"/>
                    <a:pt x="738251" y="664464"/>
                    <a:pt x="737235" y="664464"/>
                  </a:cubicBezTo>
                  <a:cubicBezTo>
                    <a:pt x="726694" y="664464"/>
                    <a:pt x="716407" y="660273"/>
                    <a:pt x="708914" y="652780"/>
                  </a:cubicBezTo>
                  <a:lnTo>
                    <a:pt x="564769" y="509270"/>
                  </a:lnTo>
                  <a:cubicBezTo>
                    <a:pt x="545592" y="490347"/>
                    <a:pt x="520573" y="480822"/>
                    <a:pt x="495554" y="480822"/>
                  </a:cubicBezTo>
                  <a:cubicBezTo>
                    <a:pt x="470535" y="480822"/>
                    <a:pt x="445389" y="490347"/>
                    <a:pt x="426339" y="509270"/>
                  </a:cubicBezTo>
                  <a:lnTo>
                    <a:pt x="281686" y="652780"/>
                  </a:lnTo>
                  <a:cubicBezTo>
                    <a:pt x="273812" y="660527"/>
                    <a:pt x="263525" y="664464"/>
                    <a:pt x="253365" y="664464"/>
                  </a:cubicBezTo>
                  <a:cubicBezTo>
                    <a:pt x="243205" y="664464"/>
                    <a:pt x="232918" y="660654"/>
                    <a:pt x="225171" y="652907"/>
                  </a:cubicBezTo>
                  <a:cubicBezTo>
                    <a:pt x="225171" y="652907"/>
                    <a:pt x="225044" y="652780"/>
                    <a:pt x="225044" y="652780"/>
                  </a:cubicBezTo>
                  <a:lnTo>
                    <a:pt x="175387" y="603377"/>
                  </a:lnTo>
                  <a:lnTo>
                    <a:pt x="464820" y="315849"/>
                  </a:lnTo>
                  <a:cubicBezTo>
                    <a:pt x="473456" y="307340"/>
                    <a:pt x="484759" y="303022"/>
                    <a:pt x="496062" y="303022"/>
                  </a:cubicBezTo>
                  <a:close/>
                  <a:moveTo>
                    <a:pt x="496316" y="543814"/>
                  </a:moveTo>
                  <a:cubicBezTo>
                    <a:pt x="507619" y="543814"/>
                    <a:pt x="518922" y="548132"/>
                    <a:pt x="527558" y="556641"/>
                  </a:cubicBezTo>
                  <a:lnTo>
                    <a:pt x="527558" y="556641"/>
                  </a:lnTo>
                  <a:lnTo>
                    <a:pt x="666496" y="695579"/>
                  </a:lnTo>
                  <a:cubicBezTo>
                    <a:pt x="685292" y="714502"/>
                    <a:pt x="710946" y="725043"/>
                    <a:pt x="737616" y="725043"/>
                  </a:cubicBezTo>
                  <a:cubicBezTo>
                    <a:pt x="739775" y="725043"/>
                    <a:pt x="742061" y="724916"/>
                    <a:pt x="744220" y="724789"/>
                  </a:cubicBezTo>
                  <a:cubicBezTo>
                    <a:pt x="769620" y="722884"/>
                    <a:pt x="793369" y="711708"/>
                    <a:pt x="811022" y="693420"/>
                  </a:cubicBezTo>
                  <a:lnTo>
                    <a:pt x="859155" y="645541"/>
                  </a:lnTo>
                  <a:lnTo>
                    <a:pt x="908812" y="695071"/>
                  </a:lnTo>
                  <a:cubicBezTo>
                    <a:pt x="924687" y="710565"/>
                    <a:pt x="924814" y="735711"/>
                    <a:pt x="909320" y="751459"/>
                  </a:cubicBezTo>
                  <a:cubicBezTo>
                    <a:pt x="909193" y="751586"/>
                    <a:pt x="908939" y="751840"/>
                    <a:pt x="908812" y="751967"/>
                  </a:cubicBezTo>
                  <a:lnTo>
                    <a:pt x="908812" y="752094"/>
                  </a:lnTo>
                  <a:lnTo>
                    <a:pt x="767207" y="892556"/>
                  </a:lnTo>
                  <a:cubicBezTo>
                    <a:pt x="760095" y="899922"/>
                    <a:pt x="750570" y="904367"/>
                    <a:pt x="740410" y="905129"/>
                  </a:cubicBezTo>
                  <a:cubicBezTo>
                    <a:pt x="739394" y="905256"/>
                    <a:pt x="738251" y="905256"/>
                    <a:pt x="737235" y="905256"/>
                  </a:cubicBezTo>
                  <a:cubicBezTo>
                    <a:pt x="726694" y="905256"/>
                    <a:pt x="716407" y="901065"/>
                    <a:pt x="708914" y="893572"/>
                  </a:cubicBezTo>
                  <a:lnTo>
                    <a:pt x="564769" y="750189"/>
                  </a:lnTo>
                  <a:cubicBezTo>
                    <a:pt x="545592" y="731266"/>
                    <a:pt x="520573" y="721741"/>
                    <a:pt x="495554" y="721741"/>
                  </a:cubicBezTo>
                  <a:cubicBezTo>
                    <a:pt x="470535" y="721741"/>
                    <a:pt x="445389" y="731266"/>
                    <a:pt x="426339" y="750189"/>
                  </a:cubicBezTo>
                  <a:lnTo>
                    <a:pt x="281686" y="893572"/>
                  </a:lnTo>
                  <a:cubicBezTo>
                    <a:pt x="274193" y="901065"/>
                    <a:pt x="264033" y="905256"/>
                    <a:pt x="253365" y="905256"/>
                  </a:cubicBezTo>
                  <a:cubicBezTo>
                    <a:pt x="252476" y="905256"/>
                    <a:pt x="251587" y="905256"/>
                    <a:pt x="250698" y="905129"/>
                  </a:cubicBezTo>
                  <a:cubicBezTo>
                    <a:pt x="240538" y="904240"/>
                    <a:pt x="231013" y="899795"/>
                    <a:pt x="223901" y="892556"/>
                  </a:cubicBezTo>
                  <a:lnTo>
                    <a:pt x="82423" y="751967"/>
                  </a:lnTo>
                  <a:cubicBezTo>
                    <a:pt x="66802" y="736346"/>
                    <a:pt x="66802" y="711200"/>
                    <a:pt x="82423" y="695579"/>
                  </a:cubicBezTo>
                  <a:lnTo>
                    <a:pt x="132207" y="646176"/>
                  </a:lnTo>
                  <a:lnTo>
                    <a:pt x="180213" y="693928"/>
                  </a:lnTo>
                  <a:cubicBezTo>
                    <a:pt x="197866" y="712089"/>
                    <a:pt x="221615" y="723265"/>
                    <a:pt x="247015" y="725297"/>
                  </a:cubicBezTo>
                  <a:cubicBezTo>
                    <a:pt x="249174" y="725424"/>
                    <a:pt x="251333" y="725551"/>
                    <a:pt x="253492" y="725551"/>
                  </a:cubicBezTo>
                  <a:cubicBezTo>
                    <a:pt x="280289" y="725551"/>
                    <a:pt x="306197" y="714756"/>
                    <a:pt x="325120" y="695579"/>
                  </a:cubicBezTo>
                  <a:lnTo>
                    <a:pt x="465074" y="556641"/>
                  </a:lnTo>
                  <a:cubicBezTo>
                    <a:pt x="473710" y="548132"/>
                    <a:pt x="485013" y="543814"/>
                    <a:pt x="496316" y="543814"/>
                  </a:cubicBezTo>
                  <a:close/>
                  <a:moveTo>
                    <a:pt x="495554" y="0"/>
                  </a:moveTo>
                  <a:cubicBezTo>
                    <a:pt x="470535" y="0"/>
                    <a:pt x="445516" y="9525"/>
                    <a:pt x="426339" y="28448"/>
                  </a:cubicBezTo>
                  <a:lnTo>
                    <a:pt x="39370" y="412115"/>
                  </a:lnTo>
                  <a:cubicBezTo>
                    <a:pt x="0" y="451358"/>
                    <a:pt x="0" y="514731"/>
                    <a:pt x="39370" y="553847"/>
                  </a:cubicBezTo>
                  <a:lnTo>
                    <a:pt x="89281" y="603377"/>
                  </a:lnTo>
                  <a:lnTo>
                    <a:pt x="39370" y="652907"/>
                  </a:lnTo>
                  <a:cubicBezTo>
                    <a:pt x="20320" y="671830"/>
                    <a:pt x="10414" y="696341"/>
                    <a:pt x="9779" y="721106"/>
                  </a:cubicBezTo>
                  <a:lnTo>
                    <a:pt x="9779" y="721106"/>
                  </a:lnTo>
                  <a:lnTo>
                    <a:pt x="9779" y="726567"/>
                  </a:lnTo>
                  <a:cubicBezTo>
                    <a:pt x="10414" y="751332"/>
                    <a:pt x="20320" y="775843"/>
                    <a:pt x="39243" y="794639"/>
                  </a:cubicBezTo>
                  <a:cubicBezTo>
                    <a:pt x="39243" y="794639"/>
                    <a:pt x="39243" y="794639"/>
                    <a:pt x="39243" y="794639"/>
                  </a:cubicBezTo>
                  <a:lnTo>
                    <a:pt x="180213" y="934720"/>
                  </a:lnTo>
                  <a:cubicBezTo>
                    <a:pt x="197866" y="952881"/>
                    <a:pt x="221615" y="964057"/>
                    <a:pt x="247015" y="966089"/>
                  </a:cubicBezTo>
                  <a:cubicBezTo>
                    <a:pt x="249174" y="966216"/>
                    <a:pt x="251333" y="966343"/>
                    <a:pt x="253492" y="966343"/>
                  </a:cubicBezTo>
                  <a:cubicBezTo>
                    <a:pt x="280289" y="966343"/>
                    <a:pt x="306197" y="955548"/>
                    <a:pt x="325120" y="936371"/>
                  </a:cubicBezTo>
                  <a:lnTo>
                    <a:pt x="464693" y="797560"/>
                  </a:lnTo>
                  <a:cubicBezTo>
                    <a:pt x="473329" y="789051"/>
                    <a:pt x="484632" y="784733"/>
                    <a:pt x="495935" y="784733"/>
                  </a:cubicBezTo>
                  <a:cubicBezTo>
                    <a:pt x="507238" y="784733"/>
                    <a:pt x="518541" y="789051"/>
                    <a:pt x="527177" y="797560"/>
                  </a:cubicBezTo>
                  <a:lnTo>
                    <a:pt x="666496" y="936244"/>
                  </a:lnTo>
                  <a:cubicBezTo>
                    <a:pt x="685292" y="955167"/>
                    <a:pt x="710946" y="965708"/>
                    <a:pt x="737616" y="965708"/>
                  </a:cubicBezTo>
                  <a:cubicBezTo>
                    <a:pt x="739775" y="965708"/>
                    <a:pt x="742061" y="965581"/>
                    <a:pt x="744220" y="965454"/>
                  </a:cubicBezTo>
                  <a:cubicBezTo>
                    <a:pt x="769620" y="963422"/>
                    <a:pt x="793369" y="952373"/>
                    <a:pt x="811022" y="934085"/>
                  </a:cubicBezTo>
                  <a:lnTo>
                    <a:pt x="951992" y="794639"/>
                  </a:lnTo>
                  <a:cubicBezTo>
                    <a:pt x="991235" y="755396"/>
                    <a:pt x="991235" y="692023"/>
                    <a:pt x="951992" y="652780"/>
                  </a:cubicBezTo>
                  <a:lnTo>
                    <a:pt x="902208" y="603250"/>
                  </a:lnTo>
                  <a:lnTo>
                    <a:pt x="951992" y="553720"/>
                  </a:lnTo>
                  <a:cubicBezTo>
                    <a:pt x="991235" y="514477"/>
                    <a:pt x="991235" y="451104"/>
                    <a:pt x="951992" y="411988"/>
                  </a:cubicBezTo>
                  <a:lnTo>
                    <a:pt x="776986" y="238379"/>
                  </a:lnTo>
                  <a:lnTo>
                    <a:pt x="776986" y="156337"/>
                  </a:lnTo>
                  <a:cubicBezTo>
                    <a:pt x="777113" y="128397"/>
                    <a:pt x="756412" y="104648"/>
                    <a:pt x="728599" y="100711"/>
                  </a:cubicBezTo>
                  <a:cubicBezTo>
                    <a:pt x="726186" y="100457"/>
                    <a:pt x="723773" y="100203"/>
                    <a:pt x="721360" y="100203"/>
                  </a:cubicBezTo>
                  <a:cubicBezTo>
                    <a:pt x="699643" y="100203"/>
                    <a:pt x="679704" y="112776"/>
                    <a:pt x="670560" y="132842"/>
                  </a:cubicBezTo>
                  <a:lnTo>
                    <a:pt x="564769" y="28448"/>
                  </a:lnTo>
                  <a:cubicBezTo>
                    <a:pt x="545719" y="9525"/>
                    <a:pt x="520700" y="0"/>
                    <a:pt x="495554" y="0"/>
                  </a:cubicBezTo>
                  <a:close/>
                </a:path>
              </a:pathLst>
            </a:custGeom>
            <a:solidFill>
              <a:srgbClr val="FFFFFF"/>
            </a:solidFill>
          </p:spPr>
          <p:txBody>
            <a:bodyPr/>
            <a:lstStyle/>
            <a:p>
              <a:endParaRPr lang="en-US"/>
            </a:p>
          </p:txBody>
        </p:sp>
        <p:sp>
          <p:nvSpPr>
            <p:cNvPr id="5" name="Freeform 5"/>
            <p:cNvSpPr/>
            <p:nvPr/>
          </p:nvSpPr>
          <p:spPr>
            <a:xfrm>
              <a:off x="53721" y="63500"/>
              <a:ext cx="991235" cy="966343"/>
            </a:xfrm>
            <a:custGeom>
              <a:avLst/>
              <a:gdLst/>
              <a:ahLst/>
              <a:cxnLst/>
              <a:rect l="l" t="t" r="r" b="b"/>
              <a:pathLst>
                <a:path w="991235" h="966343">
                  <a:moveTo>
                    <a:pt x="495554" y="62611"/>
                  </a:moveTo>
                  <a:cubicBezTo>
                    <a:pt x="506857" y="62611"/>
                    <a:pt x="518160" y="66929"/>
                    <a:pt x="526796" y="75438"/>
                  </a:cubicBezTo>
                  <a:lnTo>
                    <a:pt x="908685" y="454914"/>
                  </a:lnTo>
                  <a:cubicBezTo>
                    <a:pt x="924306" y="470535"/>
                    <a:pt x="924306" y="495681"/>
                    <a:pt x="908685" y="511302"/>
                  </a:cubicBezTo>
                  <a:lnTo>
                    <a:pt x="859028" y="560705"/>
                  </a:lnTo>
                  <a:lnTo>
                    <a:pt x="565404" y="268859"/>
                  </a:lnTo>
                  <a:cubicBezTo>
                    <a:pt x="546227" y="249936"/>
                    <a:pt x="521208" y="240411"/>
                    <a:pt x="496189" y="240411"/>
                  </a:cubicBezTo>
                  <a:cubicBezTo>
                    <a:pt x="471170" y="240411"/>
                    <a:pt x="446024" y="249936"/>
                    <a:pt x="426974" y="268859"/>
                  </a:cubicBezTo>
                  <a:lnTo>
                    <a:pt x="132588" y="561086"/>
                  </a:lnTo>
                  <a:lnTo>
                    <a:pt x="82296" y="511302"/>
                  </a:lnTo>
                  <a:cubicBezTo>
                    <a:pt x="66675" y="495681"/>
                    <a:pt x="66675" y="470535"/>
                    <a:pt x="82296" y="454914"/>
                  </a:cubicBezTo>
                  <a:lnTo>
                    <a:pt x="464312" y="75438"/>
                  </a:lnTo>
                  <a:cubicBezTo>
                    <a:pt x="472948" y="66929"/>
                    <a:pt x="484251" y="62611"/>
                    <a:pt x="495554" y="62611"/>
                  </a:cubicBezTo>
                  <a:close/>
                  <a:moveTo>
                    <a:pt x="496062" y="303149"/>
                  </a:moveTo>
                  <a:cubicBezTo>
                    <a:pt x="507365" y="303149"/>
                    <a:pt x="518668" y="307467"/>
                    <a:pt x="527304" y="315976"/>
                  </a:cubicBezTo>
                  <a:lnTo>
                    <a:pt x="815975" y="603377"/>
                  </a:lnTo>
                  <a:lnTo>
                    <a:pt x="767207" y="651764"/>
                  </a:lnTo>
                  <a:cubicBezTo>
                    <a:pt x="760095" y="659130"/>
                    <a:pt x="750570" y="663575"/>
                    <a:pt x="740410" y="664337"/>
                  </a:cubicBezTo>
                  <a:cubicBezTo>
                    <a:pt x="739394" y="664464"/>
                    <a:pt x="738251" y="664464"/>
                    <a:pt x="737235" y="664464"/>
                  </a:cubicBezTo>
                  <a:cubicBezTo>
                    <a:pt x="726694" y="664464"/>
                    <a:pt x="716407" y="660273"/>
                    <a:pt x="708914" y="652780"/>
                  </a:cubicBezTo>
                  <a:lnTo>
                    <a:pt x="564769" y="509270"/>
                  </a:lnTo>
                  <a:cubicBezTo>
                    <a:pt x="545592" y="490347"/>
                    <a:pt x="520573" y="480822"/>
                    <a:pt x="495554" y="480822"/>
                  </a:cubicBezTo>
                  <a:cubicBezTo>
                    <a:pt x="470535" y="480822"/>
                    <a:pt x="445389" y="490347"/>
                    <a:pt x="426339" y="509270"/>
                  </a:cubicBezTo>
                  <a:lnTo>
                    <a:pt x="281686" y="652780"/>
                  </a:lnTo>
                  <a:cubicBezTo>
                    <a:pt x="273812" y="660527"/>
                    <a:pt x="263525" y="664464"/>
                    <a:pt x="253365" y="664464"/>
                  </a:cubicBezTo>
                  <a:cubicBezTo>
                    <a:pt x="243205" y="664464"/>
                    <a:pt x="232918" y="660654"/>
                    <a:pt x="225171" y="652907"/>
                  </a:cubicBezTo>
                  <a:cubicBezTo>
                    <a:pt x="225171" y="652907"/>
                    <a:pt x="225044" y="652780"/>
                    <a:pt x="225044" y="652780"/>
                  </a:cubicBezTo>
                  <a:lnTo>
                    <a:pt x="175387" y="603377"/>
                  </a:lnTo>
                  <a:lnTo>
                    <a:pt x="464820" y="315849"/>
                  </a:lnTo>
                  <a:cubicBezTo>
                    <a:pt x="473456" y="307340"/>
                    <a:pt x="484759" y="303022"/>
                    <a:pt x="496062" y="303022"/>
                  </a:cubicBezTo>
                  <a:close/>
                  <a:moveTo>
                    <a:pt x="496316" y="543814"/>
                  </a:moveTo>
                  <a:cubicBezTo>
                    <a:pt x="507619" y="543814"/>
                    <a:pt x="518922" y="548132"/>
                    <a:pt x="527558" y="556641"/>
                  </a:cubicBezTo>
                  <a:lnTo>
                    <a:pt x="527558" y="556641"/>
                  </a:lnTo>
                  <a:lnTo>
                    <a:pt x="666496" y="695579"/>
                  </a:lnTo>
                  <a:cubicBezTo>
                    <a:pt x="685292" y="714502"/>
                    <a:pt x="710946" y="725043"/>
                    <a:pt x="737616" y="725043"/>
                  </a:cubicBezTo>
                  <a:cubicBezTo>
                    <a:pt x="739775" y="725043"/>
                    <a:pt x="742061" y="724916"/>
                    <a:pt x="744220" y="724789"/>
                  </a:cubicBezTo>
                  <a:cubicBezTo>
                    <a:pt x="769620" y="722884"/>
                    <a:pt x="793369" y="711708"/>
                    <a:pt x="811022" y="693420"/>
                  </a:cubicBezTo>
                  <a:lnTo>
                    <a:pt x="859155" y="645541"/>
                  </a:lnTo>
                  <a:lnTo>
                    <a:pt x="908812" y="695071"/>
                  </a:lnTo>
                  <a:cubicBezTo>
                    <a:pt x="924687" y="710565"/>
                    <a:pt x="924814" y="735711"/>
                    <a:pt x="909320" y="751459"/>
                  </a:cubicBezTo>
                  <a:cubicBezTo>
                    <a:pt x="909193" y="751586"/>
                    <a:pt x="908939" y="751840"/>
                    <a:pt x="908812" y="751967"/>
                  </a:cubicBezTo>
                  <a:lnTo>
                    <a:pt x="908812" y="752094"/>
                  </a:lnTo>
                  <a:lnTo>
                    <a:pt x="767207" y="892556"/>
                  </a:lnTo>
                  <a:cubicBezTo>
                    <a:pt x="760095" y="899922"/>
                    <a:pt x="750570" y="904367"/>
                    <a:pt x="740410" y="905129"/>
                  </a:cubicBezTo>
                  <a:cubicBezTo>
                    <a:pt x="739394" y="905256"/>
                    <a:pt x="738251" y="905256"/>
                    <a:pt x="737235" y="905256"/>
                  </a:cubicBezTo>
                  <a:cubicBezTo>
                    <a:pt x="726694" y="905256"/>
                    <a:pt x="716407" y="901065"/>
                    <a:pt x="708914" y="893572"/>
                  </a:cubicBezTo>
                  <a:lnTo>
                    <a:pt x="564769" y="750189"/>
                  </a:lnTo>
                  <a:cubicBezTo>
                    <a:pt x="545592" y="731266"/>
                    <a:pt x="520573" y="721741"/>
                    <a:pt x="495554" y="721741"/>
                  </a:cubicBezTo>
                  <a:cubicBezTo>
                    <a:pt x="470535" y="721741"/>
                    <a:pt x="445389" y="731266"/>
                    <a:pt x="426339" y="750189"/>
                  </a:cubicBezTo>
                  <a:lnTo>
                    <a:pt x="281686" y="893572"/>
                  </a:lnTo>
                  <a:cubicBezTo>
                    <a:pt x="274193" y="901065"/>
                    <a:pt x="264033" y="905256"/>
                    <a:pt x="253365" y="905256"/>
                  </a:cubicBezTo>
                  <a:cubicBezTo>
                    <a:pt x="252476" y="905256"/>
                    <a:pt x="251587" y="905256"/>
                    <a:pt x="250698" y="905129"/>
                  </a:cubicBezTo>
                  <a:cubicBezTo>
                    <a:pt x="240538" y="904240"/>
                    <a:pt x="231013" y="899795"/>
                    <a:pt x="223901" y="892556"/>
                  </a:cubicBezTo>
                  <a:lnTo>
                    <a:pt x="82423" y="751967"/>
                  </a:lnTo>
                  <a:cubicBezTo>
                    <a:pt x="66802" y="736346"/>
                    <a:pt x="66802" y="711200"/>
                    <a:pt x="82423" y="695579"/>
                  </a:cubicBezTo>
                  <a:lnTo>
                    <a:pt x="132207" y="646176"/>
                  </a:lnTo>
                  <a:lnTo>
                    <a:pt x="180213" y="693928"/>
                  </a:lnTo>
                  <a:cubicBezTo>
                    <a:pt x="197866" y="712089"/>
                    <a:pt x="221615" y="723265"/>
                    <a:pt x="247015" y="725297"/>
                  </a:cubicBezTo>
                  <a:cubicBezTo>
                    <a:pt x="249174" y="725424"/>
                    <a:pt x="251333" y="725551"/>
                    <a:pt x="253492" y="725551"/>
                  </a:cubicBezTo>
                  <a:cubicBezTo>
                    <a:pt x="280289" y="725551"/>
                    <a:pt x="306197" y="714756"/>
                    <a:pt x="325120" y="695579"/>
                  </a:cubicBezTo>
                  <a:lnTo>
                    <a:pt x="465074" y="556641"/>
                  </a:lnTo>
                  <a:cubicBezTo>
                    <a:pt x="473710" y="548132"/>
                    <a:pt x="485013" y="543814"/>
                    <a:pt x="496316" y="543814"/>
                  </a:cubicBezTo>
                  <a:close/>
                  <a:moveTo>
                    <a:pt x="495554" y="0"/>
                  </a:moveTo>
                  <a:cubicBezTo>
                    <a:pt x="470535" y="0"/>
                    <a:pt x="445516" y="9525"/>
                    <a:pt x="426339" y="28448"/>
                  </a:cubicBezTo>
                  <a:lnTo>
                    <a:pt x="39370" y="412115"/>
                  </a:lnTo>
                  <a:cubicBezTo>
                    <a:pt x="0" y="451358"/>
                    <a:pt x="0" y="514731"/>
                    <a:pt x="39370" y="553847"/>
                  </a:cubicBezTo>
                  <a:lnTo>
                    <a:pt x="89281" y="603377"/>
                  </a:lnTo>
                  <a:lnTo>
                    <a:pt x="39370" y="652907"/>
                  </a:lnTo>
                  <a:cubicBezTo>
                    <a:pt x="20320" y="671830"/>
                    <a:pt x="10414" y="696341"/>
                    <a:pt x="9779" y="721106"/>
                  </a:cubicBezTo>
                  <a:lnTo>
                    <a:pt x="9779" y="721106"/>
                  </a:lnTo>
                  <a:lnTo>
                    <a:pt x="9779" y="726567"/>
                  </a:lnTo>
                  <a:cubicBezTo>
                    <a:pt x="10414" y="751332"/>
                    <a:pt x="20320" y="775843"/>
                    <a:pt x="39243" y="794639"/>
                  </a:cubicBezTo>
                  <a:cubicBezTo>
                    <a:pt x="39243" y="794639"/>
                    <a:pt x="39243" y="794639"/>
                    <a:pt x="39243" y="794639"/>
                  </a:cubicBezTo>
                  <a:lnTo>
                    <a:pt x="180213" y="934720"/>
                  </a:lnTo>
                  <a:cubicBezTo>
                    <a:pt x="197866" y="952881"/>
                    <a:pt x="221615" y="964057"/>
                    <a:pt x="247015" y="966089"/>
                  </a:cubicBezTo>
                  <a:cubicBezTo>
                    <a:pt x="249174" y="966216"/>
                    <a:pt x="251333" y="966343"/>
                    <a:pt x="253492" y="966343"/>
                  </a:cubicBezTo>
                  <a:cubicBezTo>
                    <a:pt x="280289" y="966343"/>
                    <a:pt x="306197" y="955548"/>
                    <a:pt x="325120" y="936371"/>
                  </a:cubicBezTo>
                  <a:lnTo>
                    <a:pt x="464693" y="797560"/>
                  </a:lnTo>
                  <a:cubicBezTo>
                    <a:pt x="473329" y="789051"/>
                    <a:pt x="484632" y="784733"/>
                    <a:pt x="495935" y="784733"/>
                  </a:cubicBezTo>
                  <a:cubicBezTo>
                    <a:pt x="507238" y="784733"/>
                    <a:pt x="518541" y="789051"/>
                    <a:pt x="527177" y="797560"/>
                  </a:cubicBezTo>
                  <a:lnTo>
                    <a:pt x="666496" y="936244"/>
                  </a:lnTo>
                  <a:cubicBezTo>
                    <a:pt x="685292" y="955167"/>
                    <a:pt x="710946" y="965708"/>
                    <a:pt x="737616" y="965708"/>
                  </a:cubicBezTo>
                  <a:cubicBezTo>
                    <a:pt x="739775" y="965708"/>
                    <a:pt x="742061" y="965581"/>
                    <a:pt x="744220" y="965454"/>
                  </a:cubicBezTo>
                  <a:cubicBezTo>
                    <a:pt x="769620" y="963422"/>
                    <a:pt x="793369" y="952373"/>
                    <a:pt x="811022" y="934085"/>
                  </a:cubicBezTo>
                  <a:lnTo>
                    <a:pt x="951992" y="794639"/>
                  </a:lnTo>
                  <a:cubicBezTo>
                    <a:pt x="991235" y="755396"/>
                    <a:pt x="991235" y="692023"/>
                    <a:pt x="951992" y="652780"/>
                  </a:cubicBezTo>
                  <a:lnTo>
                    <a:pt x="902208" y="603250"/>
                  </a:lnTo>
                  <a:lnTo>
                    <a:pt x="951992" y="553720"/>
                  </a:lnTo>
                  <a:cubicBezTo>
                    <a:pt x="991235" y="514477"/>
                    <a:pt x="991235" y="451104"/>
                    <a:pt x="951992" y="411988"/>
                  </a:cubicBezTo>
                  <a:lnTo>
                    <a:pt x="776986" y="238379"/>
                  </a:lnTo>
                  <a:lnTo>
                    <a:pt x="776986" y="156337"/>
                  </a:lnTo>
                  <a:cubicBezTo>
                    <a:pt x="777113" y="128397"/>
                    <a:pt x="756412" y="104648"/>
                    <a:pt x="728599" y="100711"/>
                  </a:cubicBezTo>
                  <a:cubicBezTo>
                    <a:pt x="726186" y="100457"/>
                    <a:pt x="723773" y="100203"/>
                    <a:pt x="721360" y="100203"/>
                  </a:cubicBezTo>
                  <a:cubicBezTo>
                    <a:pt x="699643" y="100203"/>
                    <a:pt x="679704" y="112776"/>
                    <a:pt x="670560" y="132842"/>
                  </a:cubicBezTo>
                  <a:lnTo>
                    <a:pt x="564769" y="28448"/>
                  </a:lnTo>
                  <a:cubicBezTo>
                    <a:pt x="545719" y="9525"/>
                    <a:pt x="520700" y="0"/>
                    <a:pt x="495554" y="0"/>
                  </a:cubicBezTo>
                  <a:close/>
                </a:path>
              </a:pathLst>
            </a:custGeom>
            <a:solidFill>
              <a:srgbClr val="C20000"/>
            </a:solidFill>
          </p:spPr>
          <p:txBody>
            <a:bodyPr/>
            <a:lstStyle/>
            <a:p>
              <a:endParaRPr lang="en-US"/>
            </a:p>
          </p:txBody>
        </p:sp>
      </p:grpSp>
      <p:sp>
        <p:nvSpPr>
          <p:cNvPr id="6" name="Freeform 6"/>
          <p:cNvSpPr/>
          <p:nvPr/>
        </p:nvSpPr>
        <p:spPr>
          <a:xfrm>
            <a:off x="1847212" y="759962"/>
            <a:ext cx="3611509" cy="1162869"/>
          </a:xfrm>
          <a:custGeom>
            <a:avLst/>
            <a:gdLst/>
            <a:ahLst/>
            <a:cxnLst/>
            <a:rect l="l" t="t" r="r" b="b"/>
            <a:pathLst>
              <a:path w="3611509" h="1162869">
                <a:moveTo>
                  <a:pt x="0" y="0"/>
                </a:moveTo>
                <a:lnTo>
                  <a:pt x="3611508" y="0"/>
                </a:lnTo>
                <a:lnTo>
                  <a:pt x="3611508" y="1162869"/>
                </a:lnTo>
                <a:lnTo>
                  <a:pt x="0" y="11628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129665" y="2303646"/>
            <a:ext cx="18273551" cy="3005709"/>
          </a:xfrm>
          <a:prstGeom prst="rect">
            <a:avLst/>
          </a:prstGeom>
        </p:spPr>
        <p:txBody>
          <a:bodyPr lIns="0" tIns="0" rIns="0" bIns="0" rtlCol="0" anchor="t">
            <a:spAutoFit/>
          </a:bodyPr>
          <a:lstStyle/>
          <a:p>
            <a:pPr algn="l">
              <a:lnSpc>
                <a:spcPts val="7847"/>
              </a:lnSpc>
            </a:pPr>
            <a:r>
              <a:rPr lang="en-US" sz="7150" b="1">
                <a:solidFill>
                  <a:srgbClr val="000000"/>
                </a:solidFill>
                <a:latin typeface="IBM Plex Sans Condensed Bold"/>
                <a:ea typeface="IBM Plex Sans Condensed Bold"/>
                <a:cs typeface="IBM Plex Sans Condensed Bold"/>
                <a:sym typeface="IBM Plex Sans Condensed Bold"/>
              </a:rPr>
              <a:t>Beyond Listings: Powering PropertyGuru's Data-Driven Future with </a:t>
            </a:r>
            <a:r>
              <a:rPr lang="en-US" sz="7150" b="1">
                <a:solidFill>
                  <a:srgbClr val="C20000"/>
                </a:solidFill>
                <a:latin typeface="IBM Plex Sans Condensed Bold"/>
                <a:ea typeface="IBM Plex Sans Condensed Bold"/>
                <a:cs typeface="IBM Plex Sans Condensed Bold"/>
                <a:sym typeface="IBM Plex Sans Condensed Bold"/>
              </a:rPr>
              <a:t>AI</a:t>
            </a:r>
          </a:p>
          <a:p>
            <a:pPr algn="l">
              <a:lnSpc>
                <a:spcPts val="7847"/>
              </a:lnSpc>
            </a:pPr>
            <a:endParaRPr lang="en-US" sz="7199" b="1">
              <a:solidFill>
                <a:srgbClr val="C20000"/>
              </a:solidFill>
              <a:latin typeface="IBM Plex Sans Condensed Bold"/>
              <a:ea typeface="IBM Plex Sans Condensed Bold"/>
              <a:cs typeface="IBM Plex Sans Condensed Bold"/>
              <a:sym typeface="IBM Plex Sans Condensed Bold"/>
            </a:endParaRPr>
          </a:p>
        </p:txBody>
      </p:sp>
      <p:sp>
        <p:nvSpPr>
          <p:cNvPr id="8" name="TextBox 8"/>
          <p:cNvSpPr txBox="1"/>
          <p:nvPr/>
        </p:nvSpPr>
        <p:spPr>
          <a:xfrm>
            <a:off x="1177093" y="4406080"/>
            <a:ext cx="9831310" cy="523876"/>
          </a:xfrm>
          <a:prstGeom prst="rect">
            <a:avLst/>
          </a:prstGeom>
        </p:spPr>
        <p:txBody>
          <a:bodyPr lIns="0" tIns="0" rIns="0" bIns="0" rtlCol="0" anchor="t">
            <a:spAutoFit/>
          </a:bodyPr>
          <a:lstStyle/>
          <a:p>
            <a:pPr algn="l">
              <a:lnSpc>
                <a:spcPts val="4499"/>
              </a:lnSpc>
              <a:spcBef>
                <a:spcPct val="0"/>
              </a:spcBef>
            </a:pPr>
            <a:r>
              <a:rPr lang="en-US" sz="2999" b="1">
                <a:solidFill>
                  <a:srgbClr val="FFFFFF"/>
                </a:solidFill>
                <a:latin typeface="IBM Plex Sans Condensed Bold"/>
                <a:ea typeface="IBM Plex Sans Condensed Bold"/>
                <a:cs typeface="IBM Plex Sans Condensed Bold"/>
                <a:sym typeface="IBM Plex Sans Condensed Bold"/>
              </a:rPr>
              <a:t>From Listings Portal to Singapore's Single Source of Truth</a:t>
            </a:r>
          </a:p>
        </p:txBody>
      </p:sp>
      <p:sp>
        <p:nvSpPr>
          <p:cNvPr id="9" name="TextBox 9"/>
          <p:cNvSpPr txBox="1"/>
          <p:nvPr/>
        </p:nvSpPr>
        <p:spPr>
          <a:xfrm>
            <a:off x="1225554" y="9642298"/>
            <a:ext cx="8362941" cy="511679"/>
          </a:xfrm>
          <a:prstGeom prst="rect">
            <a:avLst/>
          </a:prstGeom>
        </p:spPr>
        <p:txBody>
          <a:bodyPr wrap="square" lIns="0" tIns="0" rIns="0" bIns="0" rtlCol="0" anchor="t">
            <a:spAutoFit/>
          </a:bodyPr>
          <a:lstStyle/>
          <a:p>
            <a:pPr>
              <a:lnSpc>
                <a:spcPts val="4200"/>
              </a:lnSpc>
            </a:pPr>
            <a:r>
              <a:rPr lang="en-US" sz="3000" spc="27">
                <a:solidFill>
                  <a:srgbClr val="FFFFFF"/>
                </a:solidFill>
                <a:latin typeface="Poppins"/>
                <a:ea typeface="Poppins"/>
                <a:cs typeface="Poppins"/>
                <a:sym typeface="Poppins"/>
              </a:rPr>
              <a:t>Marketplace Seller – Trust (Ketan Parikh)</a:t>
            </a:r>
          </a:p>
        </p:txBody>
      </p:sp>
      <p:sp>
        <p:nvSpPr>
          <p:cNvPr id="10" name="TextBox 10"/>
          <p:cNvSpPr txBox="1"/>
          <p:nvPr/>
        </p:nvSpPr>
        <p:spPr>
          <a:xfrm>
            <a:off x="1243794" y="9220224"/>
            <a:ext cx="5538071" cy="426399"/>
          </a:xfrm>
          <a:prstGeom prst="rect">
            <a:avLst/>
          </a:prstGeom>
        </p:spPr>
        <p:txBody>
          <a:bodyPr lIns="0" tIns="0" rIns="0" bIns="0" rtlCol="0" anchor="t">
            <a:spAutoFit/>
          </a:bodyPr>
          <a:lstStyle/>
          <a:p>
            <a:pPr algn="l">
              <a:lnSpc>
                <a:spcPts val="3538"/>
              </a:lnSpc>
            </a:pPr>
            <a:r>
              <a:rPr lang="en-US" sz="2500" b="1" spc="30">
                <a:solidFill>
                  <a:srgbClr val="FFFFFF"/>
                </a:solidFill>
                <a:latin typeface="Poppins Bold"/>
                <a:ea typeface="Poppins Bold"/>
                <a:cs typeface="Poppins Bold"/>
                <a:sym typeface="Poppins Bold"/>
              </a:rPr>
              <a:t>Sandeep Nathuram Kundalwal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1675" y="4071030"/>
            <a:ext cx="3811151" cy="4769144"/>
            <a:chOff x="0" y="0"/>
            <a:chExt cx="947017" cy="1185064"/>
          </a:xfrm>
        </p:grpSpPr>
        <p:sp>
          <p:nvSpPr>
            <p:cNvPr id="3" name="Freeform 3"/>
            <p:cNvSpPr/>
            <p:nvPr/>
          </p:nvSpPr>
          <p:spPr>
            <a:xfrm>
              <a:off x="0" y="0"/>
              <a:ext cx="947017" cy="1185064"/>
            </a:xfrm>
            <a:custGeom>
              <a:avLst/>
              <a:gdLst/>
              <a:ahLst/>
              <a:cxnLst/>
              <a:rect l="l" t="t" r="r" b="b"/>
              <a:pathLst>
                <a:path w="947017" h="1185064">
                  <a:moveTo>
                    <a:pt x="26408" y="0"/>
                  </a:moveTo>
                  <a:lnTo>
                    <a:pt x="920609" y="0"/>
                  </a:lnTo>
                  <a:cubicBezTo>
                    <a:pt x="935193" y="0"/>
                    <a:pt x="947017" y="11823"/>
                    <a:pt x="947017" y="26408"/>
                  </a:cubicBezTo>
                  <a:lnTo>
                    <a:pt x="947017" y="1158656"/>
                  </a:lnTo>
                  <a:cubicBezTo>
                    <a:pt x="947017" y="1173241"/>
                    <a:pt x="935193" y="1185064"/>
                    <a:pt x="920609" y="1185064"/>
                  </a:cubicBezTo>
                  <a:lnTo>
                    <a:pt x="26408" y="1185064"/>
                  </a:lnTo>
                  <a:cubicBezTo>
                    <a:pt x="11823" y="1185064"/>
                    <a:pt x="0" y="1173241"/>
                    <a:pt x="0" y="1158656"/>
                  </a:cubicBezTo>
                  <a:lnTo>
                    <a:pt x="0" y="26408"/>
                  </a:lnTo>
                  <a:cubicBezTo>
                    <a:pt x="0" y="11823"/>
                    <a:pt x="11823" y="0"/>
                    <a:pt x="26408" y="0"/>
                  </a:cubicBezTo>
                  <a:close/>
                </a:path>
              </a:pathLst>
            </a:custGeom>
            <a:solidFill>
              <a:srgbClr val="717092"/>
            </a:solidFill>
          </p:spPr>
          <p:txBody>
            <a:bodyPr/>
            <a:lstStyle/>
            <a:p>
              <a:endParaRPr lang="en-US"/>
            </a:p>
          </p:txBody>
        </p:sp>
        <p:sp>
          <p:nvSpPr>
            <p:cNvPr id="4" name="TextBox 4"/>
            <p:cNvSpPr txBox="1"/>
            <p:nvPr/>
          </p:nvSpPr>
          <p:spPr>
            <a:xfrm>
              <a:off x="0" y="-66675"/>
              <a:ext cx="947017" cy="1251739"/>
            </a:xfrm>
            <a:prstGeom prst="rect">
              <a:avLst/>
            </a:prstGeom>
          </p:spPr>
          <p:txBody>
            <a:bodyPr lIns="55786" tIns="55786" rIns="55786" bIns="55786" rtlCol="0" anchor="ctr"/>
            <a:lstStyle/>
            <a:p>
              <a:pPr algn="ctr">
                <a:lnSpc>
                  <a:spcPts val="2921"/>
                </a:lnSpc>
              </a:pPr>
              <a:endParaRPr/>
            </a:p>
          </p:txBody>
        </p:sp>
      </p:grpSp>
      <p:grpSp>
        <p:nvGrpSpPr>
          <p:cNvPr id="5" name="Group 5"/>
          <p:cNvGrpSpPr/>
          <p:nvPr/>
        </p:nvGrpSpPr>
        <p:grpSpPr>
          <a:xfrm>
            <a:off x="5788910" y="4071030"/>
            <a:ext cx="3811151" cy="4769144"/>
            <a:chOff x="0" y="0"/>
            <a:chExt cx="947017" cy="1185064"/>
          </a:xfrm>
        </p:grpSpPr>
        <p:sp>
          <p:nvSpPr>
            <p:cNvPr id="6" name="Freeform 6"/>
            <p:cNvSpPr/>
            <p:nvPr/>
          </p:nvSpPr>
          <p:spPr>
            <a:xfrm>
              <a:off x="0" y="0"/>
              <a:ext cx="947017" cy="1185064"/>
            </a:xfrm>
            <a:custGeom>
              <a:avLst/>
              <a:gdLst/>
              <a:ahLst/>
              <a:cxnLst/>
              <a:rect l="l" t="t" r="r" b="b"/>
              <a:pathLst>
                <a:path w="947017" h="1185064">
                  <a:moveTo>
                    <a:pt x="26408" y="0"/>
                  </a:moveTo>
                  <a:lnTo>
                    <a:pt x="920609" y="0"/>
                  </a:lnTo>
                  <a:cubicBezTo>
                    <a:pt x="935193" y="0"/>
                    <a:pt x="947017" y="11823"/>
                    <a:pt x="947017" y="26408"/>
                  </a:cubicBezTo>
                  <a:lnTo>
                    <a:pt x="947017" y="1158656"/>
                  </a:lnTo>
                  <a:cubicBezTo>
                    <a:pt x="947017" y="1173241"/>
                    <a:pt x="935193" y="1185064"/>
                    <a:pt x="920609" y="1185064"/>
                  </a:cubicBezTo>
                  <a:lnTo>
                    <a:pt x="26408" y="1185064"/>
                  </a:lnTo>
                  <a:cubicBezTo>
                    <a:pt x="11823" y="1185064"/>
                    <a:pt x="0" y="1173241"/>
                    <a:pt x="0" y="1158656"/>
                  </a:cubicBezTo>
                  <a:lnTo>
                    <a:pt x="0" y="26408"/>
                  </a:lnTo>
                  <a:cubicBezTo>
                    <a:pt x="0" y="11823"/>
                    <a:pt x="11823" y="0"/>
                    <a:pt x="26408" y="0"/>
                  </a:cubicBezTo>
                  <a:close/>
                </a:path>
              </a:pathLst>
            </a:custGeom>
            <a:solidFill>
              <a:srgbClr val="D9B98B"/>
            </a:solidFill>
          </p:spPr>
          <p:txBody>
            <a:bodyPr/>
            <a:lstStyle/>
            <a:p>
              <a:endParaRPr lang="en-US"/>
            </a:p>
          </p:txBody>
        </p:sp>
        <p:sp>
          <p:nvSpPr>
            <p:cNvPr id="7" name="TextBox 7"/>
            <p:cNvSpPr txBox="1"/>
            <p:nvPr/>
          </p:nvSpPr>
          <p:spPr>
            <a:xfrm>
              <a:off x="0" y="-66675"/>
              <a:ext cx="947017" cy="1251739"/>
            </a:xfrm>
            <a:prstGeom prst="rect">
              <a:avLst/>
            </a:prstGeom>
          </p:spPr>
          <p:txBody>
            <a:bodyPr lIns="55786" tIns="55786" rIns="55786" bIns="55786" rtlCol="0" anchor="ctr"/>
            <a:lstStyle/>
            <a:p>
              <a:pPr algn="ctr">
                <a:lnSpc>
                  <a:spcPts val="2921"/>
                </a:lnSpc>
              </a:pPr>
              <a:endParaRPr/>
            </a:p>
          </p:txBody>
        </p:sp>
      </p:grpSp>
      <p:grpSp>
        <p:nvGrpSpPr>
          <p:cNvPr id="8" name="Group 8"/>
          <p:cNvGrpSpPr/>
          <p:nvPr/>
        </p:nvGrpSpPr>
        <p:grpSpPr>
          <a:xfrm>
            <a:off x="1428149" y="2935960"/>
            <a:ext cx="3238189" cy="4249695"/>
            <a:chOff x="0" y="0"/>
            <a:chExt cx="804644" cy="1055989"/>
          </a:xfrm>
        </p:grpSpPr>
        <p:sp>
          <p:nvSpPr>
            <p:cNvPr id="9" name="Freeform 9"/>
            <p:cNvSpPr/>
            <p:nvPr/>
          </p:nvSpPr>
          <p:spPr>
            <a:xfrm>
              <a:off x="0" y="0"/>
              <a:ext cx="804644" cy="1055989"/>
            </a:xfrm>
            <a:custGeom>
              <a:avLst/>
              <a:gdLst/>
              <a:ahLst/>
              <a:cxnLst/>
              <a:rect l="l" t="t" r="r" b="b"/>
              <a:pathLst>
                <a:path w="804644" h="1055989">
                  <a:moveTo>
                    <a:pt x="31081" y="0"/>
                  </a:moveTo>
                  <a:lnTo>
                    <a:pt x="773563" y="0"/>
                  </a:lnTo>
                  <a:cubicBezTo>
                    <a:pt x="781806" y="0"/>
                    <a:pt x="789712" y="3275"/>
                    <a:pt x="795540" y="9103"/>
                  </a:cubicBezTo>
                  <a:cubicBezTo>
                    <a:pt x="801369" y="14932"/>
                    <a:pt x="804644" y="22838"/>
                    <a:pt x="804644" y="31081"/>
                  </a:cubicBezTo>
                  <a:lnTo>
                    <a:pt x="804644" y="1024908"/>
                  </a:lnTo>
                  <a:cubicBezTo>
                    <a:pt x="804644" y="1042073"/>
                    <a:pt x="790728" y="1055989"/>
                    <a:pt x="773563" y="1055989"/>
                  </a:cubicBezTo>
                  <a:lnTo>
                    <a:pt x="31081" y="1055989"/>
                  </a:lnTo>
                  <a:cubicBezTo>
                    <a:pt x="13915" y="1055989"/>
                    <a:pt x="0" y="1042073"/>
                    <a:pt x="0" y="1024908"/>
                  </a:cubicBezTo>
                  <a:lnTo>
                    <a:pt x="0" y="31081"/>
                  </a:lnTo>
                  <a:cubicBezTo>
                    <a:pt x="0" y="13915"/>
                    <a:pt x="13915" y="0"/>
                    <a:pt x="31081" y="0"/>
                  </a:cubicBezTo>
                  <a:close/>
                </a:path>
              </a:pathLst>
            </a:custGeom>
            <a:solidFill>
              <a:srgbClr val="FFFFFF"/>
            </a:solidFill>
          </p:spPr>
          <p:txBody>
            <a:bodyPr/>
            <a:lstStyle/>
            <a:p>
              <a:endParaRPr lang="en-US"/>
            </a:p>
          </p:txBody>
        </p:sp>
        <p:sp>
          <p:nvSpPr>
            <p:cNvPr id="10" name="TextBox 10"/>
            <p:cNvSpPr txBox="1"/>
            <p:nvPr/>
          </p:nvSpPr>
          <p:spPr>
            <a:xfrm>
              <a:off x="0" y="-66675"/>
              <a:ext cx="804644" cy="1122664"/>
            </a:xfrm>
            <a:prstGeom prst="rect">
              <a:avLst/>
            </a:prstGeom>
          </p:spPr>
          <p:txBody>
            <a:bodyPr lIns="55786" tIns="55786" rIns="55786" bIns="55786" rtlCol="0" anchor="ctr"/>
            <a:lstStyle/>
            <a:p>
              <a:pPr algn="ctr">
                <a:lnSpc>
                  <a:spcPts val="2921"/>
                </a:lnSpc>
              </a:pPr>
              <a:endParaRPr/>
            </a:p>
          </p:txBody>
        </p:sp>
      </p:grpSp>
      <p:grpSp>
        <p:nvGrpSpPr>
          <p:cNvPr id="11" name="Group 11"/>
          <p:cNvGrpSpPr/>
          <p:nvPr/>
        </p:nvGrpSpPr>
        <p:grpSpPr>
          <a:xfrm>
            <a:off x="6045384" y="2935960"/>
            <a:ext cx="3263215" cy="4249695"/>
            <a:chOff x="0" y="0"/>
            <a:chExt cx="810862" cy="1055989"/>
          </a:xfrm>
        </p:grpSpPr>
        <p:sp>
          <p:nvSpPr>
            <p:cNvPr id="12" name="Freeform 12"/>
            <p:cNvSpPr/>
            <p:nvPr/>
          </p:nvSpPr>
          <p:spPr>
            <a:xfrm>
              <a:off x="0" y="0"/>
              <a:ext cx="810862" cy="1055989"/>
            </a:xfrm>
            <a:custGeom>
              <a:avLst/>
              <a:gdLst/>
              <a:ahLst/>
              <a:cxnLst/>
              <a:rect l="l" t="t" r="r" b="b"/>
              <a:pathLst>
                <a:path w="810862" h="1055989">
                  <a:moveTo>
                    <a:pt x="30842" y="0"/>
                  </a:moveTo>
                  <a:lnTo>
                    <a:pt x="780020" y="0"/>
                  </a:lnTo>
                  <a:cubicBezTo>
                    <a:pt x="797054" y="0"/>
                    <a:pt x="810862" y="13809"/>
                    <a:pt x="810862" y="30842"/>
                  </a:cubicBezTo>
                  <a:lnTo>
                    <a:pt x="810862" y="1025146"/>
                  </a:lnTo>
                  <a:cubicBezTo>
                    <a:pt x="810862" y="1042180"/>
                    <a:pt x="797054" y="1055989"/>
                    <a:pt x="780020" y="1055989"/>
                  </a:cubicBezTo>
                  <a:lnTo>
                    <a:pt x="30842" y="1055989"/>
                  </a:lnTo>
                  <a:cubicBezTo>
                    <a:pt x="13809" y="1055989"/>
                    <a:pt x="0" y="1042180"/>
                    <a:pt x="0" y="1025146"/>
                  </a:cubicBezTo>
                  <a:lnTo>
                    <a:pt x="0" y="30842"/>
                  </a:lnTo>
                  <a:cubicBezTo>
                    <a:pt x="0" y="13809"/>
                    <a:pt x="13809" y="0"/>
                    <a:pt x="30842" y="0"/>
                  </a:cubicBezTo>
                  <a:close/>
                </a:path>
              </a:pathLst>
            </a:custGeom>
            <a:solidFill>
              <a:srgbClr val="FFFFFF"/>
            </a:solidFill>
          </p:spPr>
          <p:txBody>
            <a:bodyPr/>
            <a:lstStyle/>
            <a:p>
              <a:endParaRPr lang="en-US"/>
            </a:p>
          </p:txBody>
        </p:sp>
        <p:sp>
          <p:nvSpPr>
            <p:cNvPr id="13" name="TextBox 13"/>
            <p:cNvSpPr txBox="1"/>
            <p:nvPr/>
          </p:nvSpPr>
          <p:spPr>
            <a:xfrm>
              <a:off x="0" y="-66675"/>
              <a:ext cx="810862" cy="1122664"/>
            </a:xfrm>
            <a:prstGeom prst="rect">
              <a:avLst/>
            </a:prstGeom>
          </p:spPr>
          <p:txBody>
            <a:bodyPr lIns="55786" tIns="55786" rIns="55786" bIns="55786" rtlCol="0" anchor="ctr"/>
            <a:lstStyle/>
            <a:p>
              <a:pPr algn="ctr">
                <a:lnSpc>
                  <a:spcPts val="2921"/>
                </a:lnSpc>
              </a:pPr>
              <a:endParaRPr/>
            </a:p>
          </p:txBody>
        </p:sp>
      </p:grpSp>
      <p:grpSp>
        <p:nvGrpSpPr>
          <p:cNvPr id="14" name="Group 14"/>
          <p:cNvGrpSpPr/>
          <p:nvPr/>
        </p:nvGrpSpPr>
        <p:grpSpPr>
          <a:xfrm>
            <a:off x="10409686" y="3836134"/>
            <a:ext cx="3811151" cy="5004040"/>
            <a:chOff x="0" y="0"/>
            <a:chExt cx="947017" cy="1243433"/>
          </a:xfrm>
        </p:grpSpPr>
        <p:sp>
          <p:nvSpPr>
            <p:cNvPr id="15" name="Freeform 15"/>
            <p:cNvSpPr/>
            <p:nvPr/>
          </p:nvSpPr>
          <p:spPr>
            <a:xfrm>
              <a:off x="0" y="0"/>
              <a:ext cx="947017" cy="1243433"/>
            </a:xfrm>
            <a:custGeom>
              <a:avLst/>
              <a:gdLst/>
              <a:ahLst/>
              <a:cxnLst/>
              <a:rect l="l" t="t" r="r" b="b"/>
              <a:pathLst>
                <a:path w="947017" h="1243433">
                  <a:moveTo>
                    <a:pt x="26408" y="0"/>
                  </a:moveTo>
                  <a:lnTo>
                    <a:pt x="920609" y="0"/>
                  </a:lnTo>
                  <a:cubicBezTo>
                    <a:pt x="935193" y="0"/>
                    <a:pt x="947017" y="11823"/>
                    <a:pt x="947017" y="26408"/>
                  </a:cubicBezTo>
                  <a:lnTo>
                    <a:pt x="947017" y="1217025"/>
                  </a:lnTo>
                  <a:cubicBezTo>
                    <a:pt x="947017" y="1231609"/>
                    <a:pt x="935193" y="1243433"/>
                    <a:pt x="920609" y="1243433"/>
                  </a:cubicBezTo>
                  <a:lnTo>
                    <a:pt x="26408" y="1243433"/>
                  </a:lnTo>
                  <a:cubicBezTo>
                    <a:pt x="11823" y="1243433"/>
                    <a:pt x="0" y="1231609"/>
                    <a:pt x="0" y="1217025"/>
                  </a:cubicBezTo>
                  <a:lnTo>
                    <a:pt x="0" y="26408"/>
                  </a:lnTo>
                  <a:cubicBezTo>
                    <a:pt x="0" y="11823"/>
                    <a:pt x="11823" y="0"/>
                    <a:pt x="26408" y="0"/>
                  </a:cubicBezTo>
                  <a:close/>
                </a:path>
              </a:pathLst>
            </a:custGeom>
            <a:solidFill>
              <a:srgbClr val="7DA2A9"/>
            </a:solidFill>
          </p:spPr>
          <p:txBody>
            <a:bodyPr/>
            <a:lstStyle/>
            <a:p>
              <a:endParaRPr lang="en-US"/>
            </a:p>
          </p:txBody>
        </p:sp>
        <p:sp>
          <p:nvSpPr>
            <p:cNvPr id="16" name="TextBox 16"/>
            <p:cNvSpPr txBox="1"/>
            <p:nvPr/>
          </p:nvSpPr>
          <p:spPr>
            <a:xfrm>
              <a:off x="0" y="-66675"/>
              <a:ext cx="947017" cy="1310108"/>
            </a:xfrm>
            <a:prstGeom prst="rect">
              <a:avLst/>
            </a:prstGeom>
          </p:spPr>
          <p:txBody>
            <a:bodyPr lIns="55786" tIns="55786" rIns="55786" bIns="55786" rtlCol="0" anchor="ctr"/>
            <a:lstStyle/>
            <a:p>
              <a:pPr algn="ctr">
                <a:lnSpc>
                  <a:spcPts val="2921"/>
                </a:lnSpc>
              </a:pPr>
              <a:endParaRPr/>
            </a:p>
          </p:txBody>
        </p:sp>
      </p:grpSp>
      <p:grpSp>
        <p:nvGrpSpPr>
          <p:cNvPr id="17" name="Group 17"/>
          <p:cNvGrpSpPr/>
          <p:nvPr/>
        </p:nvGrpSpPr>
        <p:grpSpPr>
          <a:xfrm>
            <a:off x="10666159" y="2701064"/>
            <a:ext cx="3267662" cy="4484591"/>
            <a:chOff x="0" y="0"/>
            <a:chExt cx="811967" cy="1114357"/>
          </a:xfrm>
        </p:grpSpPr>
        <p:sp>
          <p:nvSpPr>
            <p:cNvPr id="18" name="Freeform 18"/>
            <p:cNvSpPr/>
            <p:nvPr/>
          </p:nvSpPr>
          <p:spPr>
            <a:xfrm>
              <a:off x="0" y="0"/>
              <a:ext cx="811967" cy="1114357"/>
            </a:xfrm>
            <a:custGeom>
              <a:avLst/>
              <a:gdLst/>
              <a:ahLst/>
              <a:cxnLst/>
              <a:rect l="l" t="t" r="r" b="b"/>
              <a:pathLst>
                <a:path w="811967" h="1114357">
                  <a:moveTo>
                    <a:pt x="30800" y="0"/>
                  </a:moveTo>
                  <a:lnTo>
                    <a:pt x="781167" y="0"/>
                  </a:lnTo>
                  <a:cubicBezTo>
                    <a:pt x="798178" y="0"/>
                    <a:pt x="811967" y="13790"/>
                    <a:pt x="811967" y="30800"/>
                  </a:cubicBezTo>
                  <a:lnTo>
                    <a:pt x="811967" y="1083557"/>
                  </a:lnTo>
                  <a:cubicBezTo>
                    <a:pt x="811967" y="1091725"/>
                    <a:pt x="808722" y="1099560"/>
                    <a:pt x="802946" y="1105336"/>
                  </a:cubicBezTo>
                  <a:cubicBezTo>
                    <a:pt x="797170" y="1111112"/>
                    <a:pt x="789336" y="1114357"/>
                    <a:pt x="781167" y="1114357"/>
                  </a:cubicBezTo>
                  <a:lnTo>
                    <a:pt x="30800" y="1114357"/>
                  </a:lnTo>
                  <a:cubicBezTo>
                    <a:pt x="13790" y="1114357"/>
                    <a:pt x="0" y="1100567"/>
                    <a:pt x="0" y="1083557"/>
                  </a:cubicBezTo>
                  <a:lnTo>
                    <a:pt x="0" y="30800"/>
                  </a:lnTo>
                  <a:cubicBezTo>
                    <a:pt x="0" y="13790"/>
                    <a:pt x="13790" y="0"/>
                    <a:pt x="30800" y="0"/>
                  </a:cubicBezTo>
                  <a:close/>
                </a:path>
              </a:pathLst>
            </a:custGeom>
            <a:solidFill>
              <a:srgbClr val="FFFFFF"/>
            </a:solidFill>
          </p:spPr>
          <p:txBody>
            <a:bodyPr/>
            <a:lstStyle/>
            <a:p>
              <a:endParaRPr lang="en-US"/>
            </a:p>
          </p:txBody>
        </p:sp>
        <p:sp>
          <p:nvSpPr>
            <p:cNvPr id="19" name="TextBox 19"/>
            <p:cNvSpPr txBox="1"/>
            <p:nvPr/>
          </p:nvSpPr>
          <p:spPr>
            <a:xfrm>
              <a:off x="0" y="-66675"/>
              <a:ext cx="811967" cy="1181032"/>
            </a:xfrm>
            <a:prstGeom prst="rect">
              <a:avLst/>
            </a:prstGeom>
          </p:spPr>
          <p:txBody>
            <a:bodyPr lIns="55786" tIns="55786" rIns="55786" bIns="55786" rtlCol="0" anchor="ctr"/>
            <a:lstStyle/>
            <a:p>
              <a:pPr algn="ctr">
                <a:lnSpc>
                  <a:spcPts val="2921"/>
                </a:lnSpc>
              </a:pPr>
              <a:endParaRPr/>
            </a:p>
          </p:txBody>
        </p:sp>
      </p:grpSp>
      <p:grpSp>
        <p:nvGrpSpPr>
          <p:cNvPr id="20" name="Group 20"/>
          <p:cNvGrpSpPr/>
          <p:nvPr/>
        </p:nvGrpSpPr>
        <p:grpSpPr>
          <a:xfrm>
            <a:off x="15030462" y="4071030"/>
            <a:ext cx="3811151" cy="4769144"/>
            <a:chOff x="0" y="0"/>
            <a:chExt cx="947017" cy="1185064"/>
          </a:xfrm>
        </p:grpSpPr>
        <p:sp>
          <p:nvSpPr>
            <p:cNvPr id="21" name="Freeform 21"/>
            <p:cNvSpPr/>
            <p:nvPr/>
          </p:nvSpPr>
          <p:spPr>
            <a:xfrm>
              <a:off x="0" y="0"/>
              <a:ext cx="947017" cy="1185064"/>
            </a:xfrm>
            <a:custGeom>
              <a:avLst/>
              <a:gdLst/>
              <a:ahLst/>
              <a:cxnLst/>
              <a:rect l="l" t="t" r="r" b="b"/>
              <a:pathLst>
                <a:path w="947017" h="1185064">
                  <a:moveTo>
                    <a:pt x="26408" y="0"/>
                  </a:moveTo>
                  <a:lnTo>
                    <a:pt x="920609" y="0"/>
                  </a:lnTo>
                  <a:cubicBezTo>
                    <a:pt x="935193" y="0"/>
                    <a:pt x="947017" y="11823"/>
                    <a:pt x="947017" y="26408"/>
                  </a:cubicBezTo>
                  <a:lnTo>
                    <a:pt x="947017" y="1158656"/>
                  </a:lnTo>
                  <a:cubicBezTo>
                    <a:pt x="947017" y="1173241"/>
                    <a:pt x="935193" y="1185064"/>
                    <a:pt x="920609" y="1185064"/>
                  </a:cubicBezTo>
                  <a:lnTo>
                    <a:pt x="26408" y="1185064"/>
                  </a:lnTo>
                  <a:cubicBezTo>
                    <a:pt x="11823" y="1185064"/>
                    <a:pt x="0" y="1173241"/>
                    <a:pt x="0" y="1158656"/>
                  </a:cubicBezTo>
                  <a:lnTo>
                    <a:pt x="0" y="26408"/>
                  </a:lnTo>
                  <a:cubicBezTo>
                    <a:pt x="0" y="11823"/>
                    <a:pt x="11823" y="0"/>
                    <a:pt x="26408" y="0"/>
                  </a:cubicBezTo>
                  <a:close/>
                </a:path>
              </a:pathLst>
            </a:custGeom>
            <a:solidFill>
              <a:srgbClr val="A1B4A2"/>
            </a:solidFill>
          </p:spPr>
          <p:txBody>
            <a:bodyPr/>
            <a:lstStyle/>
            <a:p>
              <a:endParaRPr lang="en-US"/>
            </a:p>
          </p:txBody>
        </p:sp>
        <p:sp>
          <p:nvSpPr>
            <p:cNvPr id="22" name="TextBox 22"/>
            <p:cNvSpPr txBox="1"/>
            <p:nvPr/>
          </p:nvSpPr>
          <p:spPr>
            <a:xfrm>
              <a:off x="0" y="-66675"/>
              <a:ext cx="947017" cy="1251739"/>
            </a:xfrm>
            <a:prstGeom prst="rect">
              <a:avLst/>
            </a:prstGeom>
          </p:spPr>
          <p:txBody>
            <a:bodyPr lIns="55786" tIns="55786" rIns="55786" bIns="55786" rtlCol="0" anchor="ctr"/>
            <a:lstStyle/>
            <a:p>
              <a:pPr algn="ctr">
                <a:lnSpc>
                  <a:spcPts val="2921"/>
                </a:lnSpc>
              </a:pPr>
              <a:endParaRPr/>
            </a:p>
          </p:txBody>
        </p:sp>
      </p:grpSp>
      <p:grpSp>
        <p:nvGrpSpPr>
          <p:cNvPr id="23" name="Group 23"/>
          <p:cNvGrpSpPr/>
          <p:nvPr/>
        </p:nvGrpSpPr>
        <p:grpSpPr>
          <a:xfrm>
            <a:off x="15286935" y="2935960"/>
            <a:ext cx="3288302" cy="4249695"/>
            <a:chOff x="0" y="0"/>
            <a:chExt cx="817096" cy="1055989"/>
          </a:xfrm>
        </p:grpSpPr>
        <p:sp>
          <p:nvSpPr>
            <p:cNvPr id="24" name="Freeform 24"/>
            <p:cNvSpPr/>
            <p:nvPr/>
          </p:nvSpPr>
          <p:spPr>
            <a:xfrm>
              <a:off x="0" y="0"/>
              <a:ext cx="817096" cy="1055989"/>
            </a:xfrm>
            <a:custGeom>
              <a:avLst/>
              <a:gdLst/>
              <a:ahLst/>
              <a:cxnLst/>
              <a:rect l="l" t="t" r="r" b="b"/>
              <a:pathLst>
                <a:path w="817096" h="1055989">
                  <a:moveTo>
                    <a:pt x="30607" y="0"/>
                  </a:moveTo>
                  <a:lnTo>
                    <a:pt x="786489" y="0"/>
                  </a:lnTo>
                  <a:cubicBezTo>
                    <a:pt x="803393" y="0"/>
                    <a:pt x="817096" y="13703"/>
                    <a:pt x="817096" y="30607"/>
                  </a:cubicBezTo>
                  <a:lnTo>
                    <a:pt x="817096" y="1025382"/>
                  </a:lnTo>
                  <a:cubicBezTo>
                    <a:pt x="817096" y="1033499"/>
                    <a:pt x="813872" y="1041284"/>
                    <a:pt x="808132" y="1047024"/>
                  </a:cubicBezTo>
                  <a:cubicBezTo>
                    <a:pt x="802392" y="1052764"/>
                    <a:pt x="794607" y="1055989"/>
                    <a:pt x="786489" y="1055989"/>
                  </a:cubicBezTo>
                  <a:lnTo>
                    <a:pt x="30607" y="1055989"/>
                  </a:lnTo>
                  <a:cubicBezTo>
                    <a:pt x="13703" y="1055989"/>
                    <a:pt x="0" y="1042285"/>
                    <a:pt x="0" y="1025382"/>
                  </a:cubicBezTo>
                  <a:lnTo>
                    <a:pt x="0" y="30607"/>
                  </a:lnTo>
                  <a:cubicBezTo>
                    <a:pt x="0" y="13703"/>
                    <a:pt x="13703" y="0"/>
                    <a:pt x="30607" y="0"/>
                  </a:cubicBezTo>
                  <a:close/>
                </a:path>
              </a:pathLst>
            </a:custGeom>
            <a:solidFill>
              <a:srgbClr val="FFFFFF"/>
            </a:solidFill>
          </p:spPr>
          <p:txBody>
            <a:bodyPr/>
            <a:lstStyle/>
            <a:p>
              <a:endParaRPr lang="en-US"/>
            </a:p>
          </p:txBody>
        </p:sp>
        <p:sp>
          <p:nvSpPr>
            <p:cNvPr id="25" name="TextBox 25"/>
            <p:cNvSpPr txBox="1"/>
            <p:nvPr/>
          </p:nvSpPr>
          <p:spPr>
            <a:xfrm>
              <a:off x="0" y="-66675"/>
              <a:ext cx="817096" cy="1122664"/>
            </a:xfrm>
            <a:prstGeom prst="rect">
              <a:avLst/>
            </a:prstGeom>
          </p:spPr>
          <p:txBody>
            <a:bodyPr lIns="55786" tIns="55786" rIns="55786" bIns="55786" rtlCol="0" anchor="ctr"/>
            <a:lstStyle/>
            <a:p>
              <a:pPr algn="ctr">
                <a:lnSpc>
                  <a:spcPts val="2921"/>
                </a:lnSpc>
              </a:pPr>
              <a:endParaRPr/>
            </a:p>
          </p:txBody>
        </p:sp>
      </p:grpSp>
      <p:sp>
        <p:nvSpPr>
          <p:cNvPr id="26" name="AutoShape 26"/>
          <p:cNvSpPr/>
          <p:nvPr/>
        </p:nvSpPr>
        <p:spPr>
          <a:xfrm>
            <a:off x="1144482" y="9960875"/>
            <a:ext cx="17823603" cy="0"/>
          </a:xfrm>
          <a:prstGeom prst="line">
            <a:avLst/>
          </a:prstGeom>
          <a:ln w="323850" cap="rnd">
            <a:solidFill>
              <a:srgbClr val="E4E4E4"/>
            </a:solidFill>
            <a:prstDash val="solid"/>
            <a:headEnd type="none" w="sm" len="sm"/>
            <a:tailEnd type="none" w="sm" len="sm"/>
          </a:ln>
        </p:spPr>
        <p:txBody>
          <a:bodyPr/>
          <a:lstStyle/>
          <a:p>
            <a:endParaRPr lang="en-US"/>
          </a:p>
        </p:txBody>
      </p:sp>
      <p:grpSp>
        <p:nvGrpSpPr>
          <p:cNvPr id="27" name="Group 27"/>
          <p:cNvGrpSpPr/>
          <p:nvPr/>
        </p:nvGrpSpPr>
        <p:grpSpPr>
          <a:xfrm>
            <a:off x="2665293" y="9754766"/>
            <a:ext cx="412219" cy="412219"/>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7092"/>
            </a:solidFill>
            <a:ln w="47625" cap="sq">
              <a:solidFill>
                <a:srgbClr val="FFFFFF"/>
              </a:solidFill>
              <a:prstDash val="solid"/>
              <a:miter/>
            </a:ln>
          </p:spPr>
          <p:txBody>
            <a:bodyPr/>
            <a:lstStyle/>
            <a:p>
              <a:endParaRPr lang="en-US"/>
            </a:p>
          </p:txBody>
        </p:sp>
        <p:sp>
          <p:nvSpPr>
            <p:cNvPr id="29" name="TextBox 29"/>
            <p:cNvSpPr txBox="1"/>
            <p:nvPr/>
          </p:nvSpPr>
          <p:spPr>
            <a:xfrm>
              <a:off x="76200" y="9525"/>
              <a:ext cx="660400" cy="727075"/>
            </a:xfrm>
            <a:prstGeom prst="rect">
              <a:avLst/>
            </a:prstGeom>
          </p:spPr>
          <p:txBody>
            <a:bodyPr lIns="55786" tIns="55786" rIns="55786" bIns="55786" rtlCol="0" anchor="ctr"/>
            <a:lstStyle/>
            <a:p>
              <a:pPr algn="ctr">
                <a:lnSpc>
                  <a:spcPts val="2921"/>
                </a:lnSpc>
              </a:pPr>
              <a:endParaRPr/>
            </a:p>
          </p:txBody>
        </p:sp>
      </p:grpSp>
      <p:grpSp>
        <p:nvGrpSpPr>
          <p:cNvPr id="30" name="Group 30"/>
          <p:cNvGrpSpPr/>
          <p:nvPr/>
        </p:nvGrpSpPr>
        <p:grpSpPr>
          <a:xfrm>
            <a:off x="16705927" y="9754766"/>
            <a:ext cx="412219" cy="41221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B4A2"/>
            </a:solidFill>
            <a:ln w="47625" cap="sq">
              <a:solidFill>
                <a:srgbClr val="FFFFFF"/>
              </a:solidFill>
              <a:prstDash val="solid"/>
              <a:miter/>
            </a:ln>
          </p:spPr>
          <p:txBody>
            <a:bodyPr/>
            <a:lstStyle/>
            <a:p>
              <a:endParaRPr lang="en-US"/>
            </a:p>
          </p:txBody>
        </p:sp>
        <p:sp>
          <p:nvSpPr>
            <p:cNvPr id="32" name="TextBox 32"/>
            <p:cNvSpPr txBox="1"/>
            <p:nvPr/>
          </p:nvSpPr>
          <p:spPr>
            <a:xfrm>
              <a:off x="76200" y="9525"/>
              <a:ext cx="660400" cy="727075"/>
            </a:xfrm>
            <a:prstGeom prst="rect">
              <a:avLst/>
            </a:prstGeom>
          </p:spPr>
          <p:txBody>
            <a:bodyPr lIns="55786" tIns="55786" rIns="55786" bIns="55786" rtlCol="0" anchor="ctr"/>
            <a:lstStyle/>
            <a:p>
              <a:pPr algn="ctr">
                <a:lnSpc>
                  <a:spcPts val="2921"/>
                </a:lnSpc>
              </a:pPr>
              <a:endParaRPr/>
            </a:p>
          </p:txBody>
        </p:sp>
      </p:grpSp>
      <p:sp>
        <p:nvSpPr>
          <p:cNvPr id="33" name="AutoShape 33"/>
          <p:cNvSpPr/>
          <p:nvPr/>
        </p:nvSpPr>
        <p:spPr>
          <a:xfrm>
            <a:off x="2864619" y="8840174"/>
            <a:ext cx="0" cy="921577"/>
          </a:xfrm>
          <a:prstGeom prst="line">
            <a:avLst/>
          </a:prstGeom>
          <a:ln w="38100" cap="flat">
            <a:solidFill>
              <a:srgbClr val="3C3C50"/>
            </a:solidFill>
            <a:prstDash val="sysDot"/>
            <a:headEnd type="none" w="sm" len="sm"/>
            <a:tailEnd type="none" w="sm" len="sm"/>
          </a:ln>
        </p:spPr>
        <p:txBody>
          <a:bodyPr/>
          <a:lstStyle/>
          <a:p>
            <a:endParaRPr lang="en-US"/>
          </a:p>
        </p:txBody>
      </p:sp>
      <p:sp>
        <p:nvSpPr>
          <p:cNvPr id="34" name="AutoShape 34"/>
          <p:cNvSpPr/>
          <p:nvPr/>
        </p:nvSpPr>
        <p:spPr>
          <a:xfrm>
            <a:off x="7657941" y="8840174"/>
            <a:ext cx="0" cy="921577"/>
          </a:xfrm>
          <a:prstGeom prst="line">
            <a:avLst/>
          </a:prstGeom>
          <a:ln w="38100" cap="flat">
            <a:solidFill>
              <a:srgbClr val="3C3C50"/>
            </a:solidFill>
            <a:prstDash val="sysDot"/>
            <a:headEnd type="none" w="sm" len="sm"/>
            <a:tailEnd type="none" w="sm" len="sm"/>
          </a:ln>
        </p:spPr>
        <p:txBody>
          <a:bodyPr/>
          <a:lstStyle/>
          <a:p>
            <a:endParaRPr lang="en-US"/>
          </a:p>
        </p:txBody>
      </p:sp>
      <p:grpSp>
        <p:nvGrpSpPr>
          <p:cNvPr id="35" name="Group 35"/>
          <p:cNvGrpSpPr/>
          <p:nvPr/>
        </p:nvGrpSpPr>
        <p:grpSpPr>
          <a:xfrm>
            <a:off x="7451831" y="9754766"/>
            <a:ext cx="412219" cy="41221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B98B"/>
            </a:solidFill>
            <a:ln w="47625" cap="sq">
              <a:solidFill>
                <a:srgbClr val="FFFFFF"/>
              </a:solidFill>
              <a:prstDash val="solid"/>
              <a:miter/>
            </a:ln>
          </p:spPr>
          <p:txBody>
            <a:bodyPr/>
            <a:lstStyle/>
            <a:p>
              <a:endParaRPr lang="en-US"/>
            </a:p>
          </p:txBody>
        </p:sp>
        <p:sp>
          <p:nvSpPr>
            <p:cNvPr id="37" name="TextBox 37"/>
            <p:cNvSpPr txBox="1"/>
            <p:nvPr/>
          </p:nvSpPr>
          <p:spPr>
            <a:xfrm>
              <a:off x="76200" y="9525"/>
              <a:ext cx="660400" cy="727075"/>
            </a:xfrm>
            <a:prstGeom prst="rect">
              <a:avLst/>
            </a:prstGeom>
          </p:spPr>
          <p:txBody>
            <a:bodyPr lIns="55786" tIns="55786" rIns="55786" bIns="55786" rtlCol="0" anchor="ctr"/>
            <a:lstStyle/>
            <a:p>
              <a:pPr algn="ctr">
                <a:lnSpc>
                  <a:spcPts val="2921"/>
                </a:lnSpc>
              </a:pPr>
              <a:endParaRPr/>
            </a:p>
          </p:txBody>
        </p:sp>
      </p:grpSp>
      <p:sp>
        <p:nvSpPr>
          <p:cNvPr id="38" name="AutoShape 38"/>
          <p:cNvSpPr/>
          <p:nvPr/>
        </p:nvSpPr>
        <p:spPr>
          <a:xfrm>
            <a:off x="12280940" y="8833188"/>
            <a:ext cx="0" cy="921577"/>
          </a:xfrm>
          <a:prstGeom prst="line">
            <a:avLst/>
          </a:prstGeom>
          <a:ln w="38100" cap="flat">
            <a:solidFill>
              <a:srgbClr val="3C3C50"/>
            </a:solidFill>
            <a:prstDash val="sysDot"/>
            <a:headEnd type="none" w="sm" len="sm"/>
            <a:tailEnd type="none" w="sm" len="sm"/>
          </a:ln>
        </p:spPr>
        <p:txBody>
          <a:bodyPr/>
          <a:lstStyle/>
          <a:p>
            <a:endParaRPr lang="en-US"/>
          </a:p>
        </p:txBody>
      </p:sp>
      <p:grpSp>
        <p:nvGrpSpPr>
          <p:cNvPr id="39" name="Group 39"/>
          <p:cNvGrpSpPr/>
          <p:nvPr/>
        </p:nvGrpSpPr>
        <p:grpSpPr>
          <a:xfrm>
            <a:off x="12093881" y="9754766"/>
            <a:ext cx="412219" cy="41221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A2A9"/>
            </a:solidFill>
            <a:ln w="47625" cap="sq">
              <a:solidFill>
                <a:srgbClr val="FFFFFF"/>
              </a:solidFill>
              <a:prstDash val="solid"/>
              <a:miter/>
            </a:ln>
          </p:spPr>
          <p:txBody>
            <a:bodyPr/>
            <a:lstStyle/>
            <a:p>
              <a:endParaRPr lang="en-US"/>
            </a:p>
          </p:txBody>
        </p:sp>
        <p:sp>
          <p:nvSpPr>
            <p:cNvPr id="41" name="TextBox 41"/>
            <p:cNvSpPr txBox="1"/>
            <p:nvPr/>
          </p:nvSpPr>
          <p:spPr>
            <a:xfrm>
              <a:off x="76200" y="9525"/>
              <a:ext cx="660400" cy="727075"/>
            </a:xfrm>
            <a:prstGeom prst="rect">
              <a:avLst/>
            </a:prstGeom>
          </p:spPr>
          <p:txBody>
            <a:bodyPr lIns="55786" tIns="55786" rIns="55786" bIns="55786" rtlCol="0" anchor="ctr"/>
            <a:lstStyle/>
            <a:p>
              <a:pPr algn="ctr">
                <a:lnSpc>
                  <a:spcPts val="2921"/>
                </a:lnSpc>
              </a:pPr>
              <a:endParaRPr/>
            </a:p>
          </p:txBody>
        </p:sp>
      </p:grpSp>
      <p:sp>
        <p:nvSpPr>
          <p:cNvPr id="42" name="AutoShape 42"/>
          <p:cNvSpPr/>
          <p:nvPr/>
        </p:nvSpPr>
        <p:spPr>
          <a:xfrm>
            <a:off x="16912036" y="8840174"/>
            <a:ext cx="0" cy="921577"/>
          </a:xfrm>
          <a:prstGeom prst="line">
            <a:avLst/>
          </a:prstGeom>
          <a:ln w="38100" cap="flat">
            <a:solidFill>
              <a:srgbClr val="3C3C50"/>
            </a:solidFill>
            <a:prstDash val="sysDot"/>
            <a:headEnd type="none" w="sm" len="sm"/>
            <a:tailEnd type="none" w="sm" len="sm"/>
          </a:ln>
        </p:spPr>
        <p:txBody>
          <a:bodyPr/>
          <a:lstStyle/>
          <a:p>
            <a:endParaRPr lang="en-US"/>
          </a:p>
        </p:txBody>
      </p:sp>
      <p:grpSp>
        <p:nvGrpSpPr>
          <p:cNvPr id="43" name="Group 43"/>
          <p:cNvGrpSpPr>
            <a:grpSpLocks noChangeAspect="1"/>
          </p:cNvGrpSpPr>
          <p:nvPr/>
        </p:nvGrpSpPr>
        <p:grpSpPr>
          <a:xfrm>
            <a:off x="2504329" y="3064002"/>
            <a:ext cx="762419" cy="737502"/>
            <a:chOff x="0" y="0"/>
            <a:chExt cx="762419" cy="737502"/>
          </a:xfrm>
        </p:grpSpPr>
        <p:sp>
          <p:nvSpPr>
            <p:cNvPr id="44" name="Freeform 44"/>
            <p:cNvSpPr/>
            <p:nvPr/>
          </p:nvSpPr>
          <p:spPr>
            <a:xfrm>
              <a:off x="-7747" y="0"/>
              <a:ext cx="778002" cy="737362"/>
            </a:xfrm>
            <a:custGeom>
              <a:avLst/>
              <a:gdLst/>
              <a:ahLst/>
              <a:cxnLst/>
              <a:rect l="l" t="t" r="r" b="b"/>
              <a:pathLst>
                <a:path w="778002" h="737362">
                  <a:moveTo>
                    <a:pt x="389001" y="47879"/>
                  </a:moveTo>
                  <a:cubicBezTo>
                    <a:pt x="397891" y="47879"/>
                    <a:pt x="406654" y="51181"/>
                    <a:pt x="413512" y="57658"/>
                  </a:cubicBezTo>
                  <a:lnTo>
                    <a:pt x="713232" y="347345"/>
                  </a:lnTo>
                  <a:cubicBezTo>
                    <a:pt x="725424" y="359156"/>
                    <a:pt x="725551" y="378333"/>
                    <a:pt x="713359" y="390271"/>
                  </a:cubicBezTo>
                  <a:cubicBezTo>
                    <a:pt x="713359" y="390271"/>
                    <a:pt x="713359" y="390398"/>
                    <a:pt x="713232" y="390398"/>
                  </a:cubicBezTo>
                  <a:lnTo>
                    <a:pt x="674116" y="428117"/>
                  </a:lnTo>
                  <a:lnTo>
                    <a:pt x="443865" y="205359"/>
                  </a:lnTo>
                  <a:cubicBezTo>
                    <a:pt x="428879" y="190881"/>
                    <a:pt x="409194" y="183642"/>
                    <a:pt x="389509" y="183642"/>
                  </a:cubicBezTo>
                  <a:cubicBezTo>
                    <a:pt x="369824" y="183642"/>
                    <a:pt x="350266" y="190881"/>
                    <a:pt x="335153" y="205359"/>
                  </a:cubicBezTo>
                  <a:lnTo>
                    <a:pt x="103886" y="428244"/>
                  </a:lnTo>
                  <a:lnTo>
                    <a:pt x="64770" y="390398"/>
                  </a:lnTo>
                  <a:cubicBezTo>
                    <a:pt x="52578" y="378587"/>
                    <a:pt x="52451" y="359410"/>
                    <a:pt x="64643" y="347472"/>
                  </a:cubicBezTo>
                  <a:cubicBezTo>
                    <a:pt x="64643" y="347472"/>
                    <a:pt x="64770" y="347345"/>
                    <a:pt x="64770" y="347345"/>
                  </a:cubicBezTo>
                  <a:lnTo>
                    <a:pt x="364490" y="57658"/>
                  </a:lnTo>
                  <a:cubicBezTo>
                    <a:pt x="371221" y="51181"/>
                    <a:pt x="380111" y="47879"/>
                    <a:pt x="389001" y="47879"/>
                  </a:cubicBezTo>
                  <a:close/>
                  <a:moveTo>
                    <a:pt x="389509" y="231521"/>
                  </a:moveTo>
                  <a:cubicBezTo>
                    <a:pt x="398399" y="231521"/>
                    <a:pt x="407162" y="234823"/>
                    <a:pt x="414020" y="241300"/>
                  </a:cubicBezTo>
                  <a:lnTo>
                    <a:pt x="640461" y="460756"/>
                  </a:lnTo>
                  <a:lnTo>
                    <a:pt x="640461" y="460756"/>
                  </a:lnTo>
                  <a:lnTo>
                    <a:pt x="602234" y="497713"/>
                  </a:lnTo>
                  <a:cubicBezTo>
                    <a:pt x="596646" y="503301"/>
                    <a:pt x="589153" y="506730"/>
                    <a:pt x="581152" y="507238"/>
                  </a:cubicBezTo>
                  <a:cubicBezTo>
                    <a:pt x="580517" y="507238"/>
                    <a:pt x="579755" y="507365"/>
                    <a:pt x="579120" y="507365"/>
                  </a:cubicBezTo>
                  <a:cubicBezTo>
                    <a:pt x="570738" y="507365"/>
                    <a:pt x="562864" y="504190"/>
                    <a:pt x="556895" y="498475"/>
                  </a:cubicBezTo>
                  <a:lnTo>
                    <a:pt x="443357" y="389001"/>
                  </a:lnTo>
                  <a:cubicBezTo>
                    <a:pt x="428371" y="374523"/>
                    <a:pt x="408686" y="367284"/>
                    <a:pt x="389001" y="367284"/>
                  </a:cubicBezTo>
                  <a:cubicBezTo>
                    <a:pt x="369316" y="367284"/>
                    <a:pt x="349758" y="374523"/>
                    <a:pt x="334645" y="389001"/>
                  </a:cubicBezTo>
                  <a:lnTo>
                    <a:pt x="221107" y="498475"/>
                  </a:lnTo>
                  <a:cubicBezTo>
                    <a:pt x="215138" y="504190"/>
                    <a:pt x="207264" y="507365"/>
                    <a:pt x="198882" y="507365"/>
                  </a:cubicBezTo>
                  <a:cubicBezTo>
                    <a:pt x="190500" y="507365"/>
                    <a:pt x="182499" y="504190"/>
                    <a:pt x="176657" y="498475"/>
                  </a:cubicBezTo>
                  <a:lnTo>
                    <a:pt x="137668" y="460756"/>
                  </a:lnTo>
                  <a:lnTo>
                    <a:pt x="364998" y="241300"/>
                  </a:lnTo>
                  <a:cubicBezTo>
                    <a:pt x="371729" y="234823"/>
                    <a:pt x="380619" y="231521"/>
                    <a:pt x="389509" y="231521"/>
                  </a:cubicBezTo>
                  <a:close/>
                  <a:moveTo>
                    <a:pt x="389255" y="415417"/>
                  </a:moveTo>
                  <a:cubicBezTo>
                    <a:pt x="398145" y="415417"/>
                    <a:pt x="406908" y="418719"/>
                    <a:pt x="413766" y="425196"/>
                  </a:cubicBezTo>
                  <a:lnTo>
                    <a:pt x="523113" y="531241"/>
                  </a:lnTo>
                  <a:cubicBezTo>
                    <a:pt x="537972" y="545719"/>
                    <a:pt x="558165" y="553720"/>
                    <a:pt x="578993" y="553720"/>
                  </a:cubicBezTo>
                  <a:cubicBezTo>
                    <a:pt x="580644" y="553720"/>
                    <a:pt x="582295" y="553720"/>
                    <a:pt x="584073" y="553593"/>
                  </a:cubicBezTo>
                  <a:cubicBezTo>
                    <a:pt x="603885" y="552450"/>
                    <a:pt x="622427" y="543687"/>
                    <a:pt x="636524" y="530098"/>
                  </a:cubicBezTo>
                  <a:lnTo>
                    <a:pt x="674243" y="493522"/>
                  </a:lnTo>
                  <a:lnTo>
                    <a:pt x="713232" y="531368"/>
                  </a:lnTo>
                  <a:cubicBezTo>
                    <a:pt x="725424" y="543179"/>
                    <a:pt x="725551" y="562483"/>
                    <a:pt x="713232" y="574294"/>
                  </a:cubicBezTo>
                  <a:cubicBezTo>
                    <a:pt x="713232" y="574294"/>
                    <a:pt x="713232" y="574294"/>
                    <a:pt x="713232" y="574421"/>
                  </a:cubicBezTo>
                  <a:lnTo>
                    <a:pt x="602107" y="681609"/>
                  </a:lnTo>
                  <a:cubicBezTo>
                    <a:pt x="596519" y="687197"/>
                    <a:pt x="589026" y="690626"/>
                    <a:pt x="581152" y="691134"/>
                  </a:cubicBezTo>
                  <a:cubicBezTo>
                    <a:pt x="580517" y="691134"/>
                    <a:pt x="579755" y="691261"/>
                    <a:pt x="579120" y="691261"/>
                  </a:cubicBezTo>
                  <a:cubicBezTo>
                    <a:pt x="570738" y="691261"/>
                    <a:pt x="562864" y="688086"/>
                    <a:pt x="556895" y="682371"/>
                  </a:cubicBezTo>
                  <a:lnTo>
                    <a:pt x="443357" y="572897"/>
                  </a:lnTo>
                  <a:cubicBezTo>
                    <a:pt x="428371" y="558419"/>
                    <a:pt x="408686" y="551180"/>
                    <a:pt x="389001" y="551180"/>
                  </a:cubicBezTo>
                  <a:cubicBezTo>
                    <a:pt x="369316" y="551180"/>
                    <a:pt x="349758" y="558419"/>
                    <a:pt x="334645" y="572897"/>
                  </a:cubicBezTo>
                  <a:lnTo>
                    <a:pt x="221107" y="682371"/>
                  </a:lnTo>
                  <a:cubicBezTo>
                    <a:pt x="215138" y="688086"/>
                    <a:pt x="207264" y="691261"/>
                    <a:pt x="198882" y="691261"/>
                  </a:cubicBezTo>
                  <a:cubicBezTo>
                    <a:pt x="198247" y="691261"/>
                    <a:pt x="197485" y="691261"/>
                    <a:pt x="196723" y="691134"/>
                  </a:cubicBezTo>
                  <a:cubicBezTo>
                    <a:pt x="188722" y="690499"/>
                    <a:pt x="181229" y="687070"/>
                    <a:pt x="175768" y="681609"/>
                  </a:cubicBezTo>
                  <a:lnTo>
                    <a:pt x="64770" y="574294"/>
                  </a:lnTo>
                  <a:cubicBezTo>
                    <a:pt x="52578" y="562483"/>
                    <a:pt x="52451" y="543306"/>
                    <a:pt x="64643" y="531368"/>
                  </a:cubicBezTo>
                  <a:cubicBezTo>
                    <a:pt x="64643" y="531368"/>
                    <a:pt x="64770" y="531241"/>
                    <a:pt x="64770" y="531241"/>
                  </a:cubicBezTo>
                  <a:lnTo>
                    <a:pt x="103886" y="493522"/>
                  </a:lnTo>
                  <a:lnTo>
                    <a:pt x="141605" y="529971"/>
                  </a:lnTo>
                  <a:cubicBezTo>
                    <a:pt x="155702" y="543560"/>
                    <a:pt x="174244" y="552323"/>
                    <a:pt x="194056" y="553466"/>
                  </a:cubicBezTo>
                  <a:cubicBezTo>
                    <a:pt x="195707" y="553593"/>
                    <a:pt x="197485" y="553593"/>
                    <a:pt x="199136" y="553593"/>
                  </a:cubicBezTo>
                  <a:cubicBezTo>
                    <a:pt x="219964" y="553593"/>
                    <a:pt x="240157" y="545592"/>
                    <a:pt x="255016" y="531114"/>
                  </a:cubicBezTo>
                  <a:lnTo>
                    <a:pt x="364871" y="425069"/>
                  </a:lnTo>
                  <a:cubicBezTo>
                    <a:pt x="371602" y="418592"/>
                    <a:pt x="380492" y="415290"/>
                    <a:pt x="389382" y="415290"/>
                  </a:cubicBezTo>
                  <a:close/>
                  <a:moveTo>
                    <a:pt x="389001" y="0"/>
                  </a:moveTo>
                  <a:cubicBezTo>
                    <a:pt x="369316" y="0"/>
                    <a:pt x="349758" y="7239"/>
                    <a:pt x="334645" y="21717"/>
                  </a:cubicBezTo>
                  <a:lnTo>
                    <a:pt x="30988" y="314833"/>
                  </a:lnTo>
                  <a:cubicBezTo>
                    <a:pt x="127" y="344678"/>
                    <a:pt x="0" y="393065"/>
                    <a:pt x="30734" y="422910"/>
                  </a:cubicBezTo>
                  <a:cubicBezTo>
                    <a:pt x="30734" y="422910"/>
                    <a:pt x="30861" y="423037"/>
                    <a:pt x="30861" y="423037"/>
                  </a:cubicBezTo>
                  <a:lnTo>
                    <a:pt x="69977" y="460883"/>
                  </a:lnTo>
                  <a:lnTo>
                    <a:pt x="30861" y="498602"/>
                  </a:lnTo>
                  <a:cubicBezTo>
                    <a:pt x="127" y="528447"/>
                    <a:pt x="0" y="576834"/>
                    <a:pt x="30607" y="606679"/>
                  </a:cubicBezTo>
                  <a:cubicBezTo>
                    <a:pt x="30734" y="606806"/>
                    <a:pt x="30734" y="606806"/>
                    <a:pt x="30861" y="606933"/>
                  </a:cubicBezTo>
                  <a:lnTo>
                    <a:pt x="141478" y="713740"/>
                  </a:lnTo>
                  <a:cubicBezTo>
                    <a:pt x="155575" y="727329"/>
                    <a:pt x="174117" y="736219"/>
                    <a:pt x="193929" y="737235"/>
                  </a:cubicBezTo>
                  <a:cubicBezTo>
                    <a:pt x="195199" y="737362"/>
                    <a:pt x="196342" y="737362"/>
                    <a:pt x="197612" y="737362"/>
                  </a:cubicBezTo>
                  <a:lnTo>
                    <a:pt x="200533" y="737362"/>
                  </a:lnTo>
                  <a:cubicBezTo>
                    <a:pt x="220853" y="736981"/>
                    <a:pt x="240411" y="728980"/>
                    <a:pt x="254889" y="714883"/>
                  </a:cubicBezTo>
                  <a:lnTo>
                    <a:pt x="364871" y="608965"/>
                  </a:lnTo>
                  <a:cubicBezTo>
                    <a:pt x="371602" y="602488"/>
                    <a:pt x="380492" y="599186"/>
                    <a:pt x="389255" y="599186"/>
                  </a:cubicBezTo>
                  <a:cubicBezTo>
                    <a:pt x="398018" y="599186"/>
                    <a:pt x="407035" y="602488"/>
                    <a:pt x="413766" y="608965"/>
                  </a:cubicBezTo>
                  <a:lnTo>
                    <a:pt x="523113" y="714883"/>
                  </a:lnTo>
                  <a:cubicBezTo>
                    <a:pt x="537718" y="728980"/>
                    <a:pt x="557403" y="736981"/>
                    <a:pt x="577850" y="737362"/>
                  </a:cubicBezTo>
                  <a:lnTo>
                    <a:pt x="580263" y="737362"/>
                  </a:lnTo>
                  <a:cubicBezTo>
                    <a:pt x="581533" y="737362"/>
                    <a:pt x="582803" y="737235"/>
                    <a:pt x="584073" y="737235"/>
                  </a:cubicBezTo>
                  <a:cubicBezTo>
                    <a:pt x="603885" y="736092"/>
                    <a:pt x="622427" y="727329"/>
                    <a:pt x="636524" y="713740"/>
                  </a:cubicBezTo>
                  <a:lnTo>
                    <a:pt x="747141" y="606933"/>
                  </a:lnTo>
                  <a:cubicBezTo>
                    <a:pt x="778002" y="576961"/>
                    <a:pt x="777875" y="528447"/>
                    <a:pt x="747014" y="498602"/>
                  </a:cubicBezTo>
                  <a:cubicBezTo>
                    <a:pt x="747014" y="498602"/>
                    <a:pt x="747014" y="498602"/>
                    <a:pt x="747014" y="498602"/>
                  </a:cubicBezTo>
                  <a:lnTo>
                    <a:pt x="747014" y="498602"/>
                  </a:lnTo>
                  <a:lnTo>
                    <a:pt x="707898" y="460883"/>
                  </a:lnTo>
                  <a:lnTo>
                    <a:pt x="747014" y="423164"/>
                  </a:lnTo>
                  <a:cubicBezTo>
                    <a:pt x="777875" y="393319"/>
                    <a:pt x="777875" y="344932"/>
                    <a:pt x="747141" y="314960"/>
                  </a:cubicBezTo>
                  <a:cubicBezTo>
                    <a:pt x="747141" y="314960"/>
                    <a:pt x="747014" y="314833"/>
                    <a:pt x="747014" y="314833"/>
                  </a:cubicBezTo>
                  <a:lnTo>
                    <a:pt x="609854" y="182245"/>
                  </a:lnTo>
                  <a:lnTo>
                    <a:pt x="609854" y="119634"/>
                  </a:lnTo>
                  <a:cubicBezTo>
                    <a:pt x="609854" y="98171"/>
                    <a:pt x="593598" y="79883"/>
                    <a:pt x="572008" y="77089"/>
                  </a:cubicBezTo>
                  <a:cubicBezTo>
                    <a:pt x="570103" y="76835"/>
                    <a:pt x="568198" y="76708"/>
                    <a:pt x="566293" y="76708"/>
                  </a:cubicBezTo>
                  <a:cubicBezTo>
                    <a:pt x="549275" y="76708"/>
                    <a:pt x="533654" y="86360"/>
                    <a:pt x="526415" y="101600"/>
                  </a:cubicBezTo>
                  <a:lnTo>
                    <a:pt x="443357" y="21717"/>
                  </a:lnTo>
                  <a:cubicBezTo>
                    <a:pt x="428244" y="7239"/>
                    <a:pt x="408686" y="0"/>
                    <a:pt x="389001" y="0"/>
                  </a:cubicBezTo>
                  <a:close/>
                </a:path>
              </a:pathLst>
            </a:custGeom>
            <a:solidFill>
              <a:srgbClr val="007C80"/>
            </a:solidFill>
          </p:spPr>
          <p:txBody>
            <a:bodyPr/>
            <a:lstStyle/>
            <a:p>
              <a:endParaRPr lang="en-US"/>
            </a:p>
          </p:txBody>
        </p:sp>
      </p:grpSp>
      <p:sp>
        <p:nvSpPr>
          <p:cNvPr id="45" name="Freeform 45"/>
          <p:cNvSpPr/>
          <p:nvPr/>
        </p:nvSpPr>
        <p:spPr>
          <a:xfrm>
            <a:off x="6597593" y="3064002"/>
            <a:ext cx="1810360" cy="2080874"/>
          </a:xfrm>
          <a:custGeom>
            <a:avLst/>
            <a:gdLst/>
            <a:ahLst/>
            <a:cxnLst/>
            <a:rect l="l" t="t" r="r" b="b"/>
            <a:pathLst>
              <a:path w="1810360" h="2080874">
                <a:moveTo>
                  <a:pt x="0" y="0"/>
                </a:moveTo>
                <a:lnTo>
                  <a:pt x="1810360" y="0"/>
                </a:lnTo>
                <a:lnTo>
                  <a:pt x="1810360" y="2080874"/>
                </a:lnTo>
                <a:lnTo>
                  <a:pt x="0" y="2080874"/>
                </a:lnTo>
                <a:lnTo>
                  <a:pt x="0" y="0"/>
                </a:lnTo>
                <a:close/>
              </a:path>
            </a:pathLst>
          </a:custGeom>
          <a:blipFill>
            <a:blip r:embed="rId3"/>
            <a:stretch>
              <a:fillRect/>
            </a:stretch>
          </a:blipFill>
        </p:spPr>
        <p:txBody>
          <a:bodyPr/>
          <a:lstStyle/>
          <a:p>
            <a:endParaRPr lang="en-US"/>
          </a:p>
        </p:txBody>
      </p:sp>
      <p:sp>
        <p:nvSpPr>
          <p:cNvPr id="46" name="TextBox 46"/>
          <p:cNvSpPr txBox="1"/>
          <p:nvPr/>
        </p:nvSpPr>
        <p:spPr>
          <a:xfrm>
            <a:off x="1827709" y="7768184"/>
            <a:ext cx="2115659" cy="432310"/>
          </a:xfrm>
          <a:prstGeom prst="rect">
            <a:avLst/>
          </a:prstGeom>
        </p:spPr>
        <p:txBody>
          <a:bodyPr lIns="0" tIns="0" rIns="0" bIns="0" rtlCol="0" anchor="t">
            <a:spAutoFit/>
          </a:bodyPr>
          <a:lstStyle/>
          <a:p>
            <a:pPr algn="ctr">
              <a:lnSpc>
                <a:spcPts val="3536"/>
              </a:lnSpc>
            </a:pPr>
            <a:r>
              <a:rPr lang="en-US" sz="2525" b="1">
                <a:solidFill>
                  <a:srgbClr val="FFFFFF"/>
                </a:solidFill>
                <a:latin typeface="Lato 1 Bold"/>
                <a:ea typeface="Lato 1 Bold"/>
                <a:cs typeface="Lato 1 Bold"/>
                <a:sym typeface="Lato 1 Bold"/>
              </a:rPr>
              <a:t>SEP - FEB</a:t>
            </a:r>
          </a:p>
        </p:txBody>
      </p:sp>
      <p:sp>
        <p:nvSpPr>
          <p:cNvPr id="47" name="TextBox 47"/>
          <p:cNvSpPr txBox="1"/>
          <p:nvPr/>
        </p:nvSpPr>
        <p:spPr>
          <a:xfrm>
            <a:off x="6619161" y="7701576"/>
            <a:ext cx="2115659" cy="871624"/>
          </a:xfrm>
          <a:prstGeom prst="rect">
            <a:avLst/>
          </a:prstGeom>
        </p:spPr>
        <p:txBody>
          <a:bodyPr lIns="0" tIns="0" rIns="0" bIns="0" rtlCol="0" anchor="t">
            <a:spAutoFit/>
          </a:bodyPr>
          <a:lstStyle/>
          <a:p>
            <a:pPr algn="ctr">
              <a:lnSpc>
                <a:spcPts val="3536"/>
              </a:lnSpc>
            </a:pPr>
            <a:r>
              <a:rPr lang="en-US" sz="2525" b="1" spc="25">
                <a:solidFill>
                  <a:srgbClr val="FFFFFF"/>
                </a:solidFill>
                <a:latin typeface="Lato 1 Bold"/>
                <a:ea typeface="Lato 1 Bold"/>
                <a:cs typeface="Lato 1 Bold"/>
                <a:sym typeface="Lato 1 Bold"/>
              </a:rPr>
              <a:t>MAR - APR</a:t>
            </a:r>
          </a:p>
          <a:p>
            <a:pPr algn="ctr">
              <a:lnSpc>
                <a:spcPts val="3536"/>
              </a:lnSpc>
            </a:pPr>
            <a:endParaRPr lang="en-US" sz="2525" b="1" spc="25">
              <a:solidFill>
                <a:srgbClr val="FFFFFF"/>
              </a:solidFill>
              <a:latin typeface="Lato 1 Bold"/>
              <a:ea typeface="Lato 1 Bold"/>
              <a:cs typeface="Lato 1 Bold"/>
              <a:sym typeface="Lato 1 Bold"/>
            </a:endParaRPr>
          </a:p>
        </p:txBody>
      </p:sp>
      <p:sp>
        <p:nvSpPr>
          <p:cNvPr id="48" name="TextBox 48"/>
          <p:cNvSpPr txBox="1"/>
          <p:nvPr/>
        </p:nvSpPr>
        <p:spPr>
          <a:xfrm>
            <a:off x="1349985" y="3946339"/>
            <a:ext cx="3238189" cy="3168650"/>
          </a:xfrm>
          <a:prstGeom prst="rect">
            <a:avLst/>
          </a:prstGeom>
        </p:spPr>
        <p:txBody>
          <a:bodyPr lIns="0" tIns="0" rIns="0" bIns="0" rtlCol="0" anchor="t">
            <a:spAutoFit/>
          </a:bodyPr>
          <a:lstStyle/>
          <a:p>
            <a:pPr marL="431800" lvl="1" indent="-215900" algn="l">
              <a:lnSpc>
                <a:spcPts val="2800"/>
              </a:lnSpc>
              <a:buFont typeface="Arial"/>
              <a:buChar char="•"/>
            </a:pPr>
            <a:r>
              <a:rPr lang="en-US" sz="2000">
                <a:solidFill>
                  <a:srgbClr val="5F6075"/>
                </a:solidFill>
                <a:latin typeface="Lato 1"/>
                <a:ea typeface="Lato 1"/>
                <a:cs typeface="Lato 1"/>
                <a:sym typeface="Lato 1"/>
              </a:rPr>
              <a:t>Cleared tech debts.</a:t>
            </a:r>
            <a:endParaRPr lang="en-US"/>
          </a:p>
          <a:p>
            <a:pPr marL="431800" lvl="1" indent="-215900" algn="l">
              <a:lnSpc>
                <a:spcPts val="2800"/>
              </a:lnSpc>
              <a:buFont typeface="Arial"/>
              <a:buChar char="•"/>
            </a:pPr>
            <a:r>
              <a:rPr lang="en-US" sz="2000">
                <a:solidFill>
                  <a:srgbClr val="5F6075"/>
                </a:solidFill>
                <a:latin typeface="Lato 1"/>
                <a:ea typeface="Lato 1"/>
                <a:cs typeface="Lato 1"/>
                <a:sym typeface="Lato 1"/>
              </a:rPr>
              <a:t>Secured homeowner GraphQL APIs.</a:t>
            </a:r>
            <a:endParaRPr lang="en-US" sz="2000">
              <a:solidFill>
                <a:srgbClr val="5F6075"/>
              </a:solidFill>
              <a:latin typeface="Lato 1"/>
              <a:ea typeface="Lato 1"/>
              <a:cs typeface="Lato 1"/>
            </a:endParaRPr>
          </a:p>
          <a:p>
            <a:pPr marL="431800" lvl="1" indent="-215900">
              <a:lnSpc>
                <a:spcPts val="2800"/>
              </a:lnSpc>
              <a:buFont typeface="Arial"/>
              <a:buChar char="•"/>
            </a:pPr>
            <a:r>
              <a:rPr lang="en-US" sz="2000">
                <a:solidFill>
                  <a:srgbClr val="5F6075"/>
                </a:solidFill>
                <a:latin typeface="Lato 1"/>
                <a:ea typeface="Lato 1"/>
                <a:cs typeface="Lato 1"/>
                <a:sym typeface="Lato 1"/>
              </a:rPr>
              <a:t>Created salesforce flow to optimize mortgage agent selection.</a:t>
            </a:r>
            <a:endParaRPr lang="en-US" sz="2000">
              <a:solidFill>
                <a:srgbClr val="5F6075"/>
              </a:solidFill>
              <a:latin typeface="Lato 1"/>
              <a:ea typeface="Lato 1"/>
              <a:cs typeface="Lato 1"/>
            </a:endParaRPr>
          </a:p>
          <a:p>
            <a:pPr marL="431800" lvl="1" indent="-215900" algn="l">
              <a:lnSpc>
                <a:spcPts val="2800"/>
              </a:lnSpc>
              <a:buFont typeface="Arial"/>
              <a:buChar char="•"/>
            </a:pPr>
            <a:r>
              <a:rPr lang="en-US" sz="2000">
                <a:solidFill>
                  <a:srgbClr val="5F6075"/>
                </a:solidFill>
                <a:latin typeface="Lato 1"/>
                <a:ea typeface="Lato 1"/>
                <a:cs typeface="Lato 1"/>
                <a:sym typeface="Lato 1"/>
              </a:rPr>
              <a:t> Multiple design revamps.</a:t>
            </a:r>
            <a:endParaRPr lang="en-US" sz="2000">
              <a:solidFill>
                <a:srgbClr val="5F6075"/>
              </a:solidFill>
              <a:latin typeface="Lato 1"/>
              <a:ea typeface="Lato 1"/>
              <a:cs typeface="Lato 1"/>
            </a:endParaRPr>
          </a:p>
          <a:p>
            <a:pPr marL="431800" lvl="1" indent="-215900" algn="l">
              <a:lnSpc>
                <a:spcPts val="2800"/>
              </a:lnSpc>
              <a:buFont typeface="Arial"/>
              <a:buChar char="•"/>
            </a:pPr>
            <a:r>
              <a:rPr lang="en-US" sz="2000">
                <a:solidFill>
                  <a:srgbClr val="5F6075"/>
                </a:solidFill>
                <a:latin typeface="Lato 1"/>
                <a:ea typeface="Lato 1"/>
                <a:cs typeface="Lato 1"/>
                <a:sym typeface="Lato 1"/>
              </a:rPr>
              <a:t>Optimized APIs.</a:t>
            </a:r>
            <a:endParaRPr lang="en-US" sz="2000">
              <a:solidFill>
                <a:srgbClr val="5F6075"/>
              </a:solidFill>
              <a:latin typeface="Lato 1"/>
              <a:ea typeface="Lato 1"/>
              <a:cs typeface="Lato 1"/>
            </a:endParaRPr>
          </a:p>
        </p:txBody>
      </p:sp>
      <p:sp>
        <p:nvSpPr>
          <p:cNvPr id="49" name="TextBox 49"/>
          <p:cNvSpPr txBox="1"/>
          <p:nvPr/>
        </p:nvSpPr>
        <p:spPr>
          <a:xfrm>
            <a:off x="6045384" y="5716495"/>
            <a:ext cx="3266531" cy="2119298"/>
          </a:xfrm>
          <a:prstGeom prst="rect">
            <a:avLst/>
          </a:prstGeom>
        </p:spPr>
        <p:txBody>
          <a:bodyPr lIns="0" tIns="0" rIns="0" bIns="0" rtlCol="0" anchor="t">
            <a:spAutoFit/>
          </a:bodyPr>
          <a:lstStyle/>
          <a:p>
            <a:pPr marL="431800" lvl="1" indent="-215900">
              <a:lnSpc>
                <a:spcPts val="2800"/>
              </a:lnSpc>
              <a:buFont typeface="Arial"/>
              <a:buChar char="•"/>
            </a:pPr>
            <a:r>
              <a:rPr lang="en-US" sz="2000" spc="8">
                <a:solidFill>
                  <a:srgbClr val="5F6075"/>
                </a:solidFill>
                <a:latin typeface="Lato 1"/>
                <a:ea typeface="Lato 1"/>
                <a:cs typeface="Lato 1"/>
              </a:rPr>
              <a:t>PGF Sunset.</a:t>
            </a:r>
            <a:endParaRPr lang="en-US" sz="2000" spc="8">
              <a:solidFill>
                <a:srgbClr val="5F6075"/>
              </a:solidFill>
              <a:latin typeface="Lato 1"/>
              <a:ea typeface="Lato 1"/>
              <a:cs typeface="Lato 1"/>
              <a:sym typeface="Lato 1"/>
            </a:endParaRPr>
          </a:p>
          <a:p>
            <a:pPr marL="431800" lvl="1" indent="-215900" algn="l">
              <a:lnSpc>
                <a:spcPts val="2800"/>
              </a:lnSpc>
              <a:buFont typeface="Arial"/>
              <a:buChar char="•"/>
            </a:pPr>
            <a:r>
              <a:rPr lang="en-US" sz="2000" spc="8">
                <a:solidFill>
                  <a:srgbClr val="5F6075"/>
                </a:solidFill>
                <a:latin typeface="Lato 1"/>
                <a:ea typeface="Lato 1"/>
                <a:cs typeface="Lato 1"/>
                <a:sym typeface="Lato 1"/>
              </a:rPr>
              <a:t>Built Sell Landing Page.</a:t>
            </a:r>
            <a:endParaRPr lang="en-US">
              <a:ea typeface="Calibri"/>
              <a:cs typeface="Calibri"/>
            </a:endParaRPr>
          </a:p>
          <a:p>
            <a:pPr marL="431800" lvl="1" indent="-215900" algn="l">
              <a:lnSpc>
                <a:spcPts val="2800"/>
              </a:lnSpc>
              <a:buFont typeface="Arial"/>
              <a:buChar char="•"/>
            </a:pPr>
            <a:r>
              <a:rPr lang="en-US" sz="2000" spc="8">
                <a:solidFill>
                  <a:srgbClr val="5F6075"/>
                </a:solidFill>
                <a:latin typeface="Lato 1"/>
                <a:ea typeface="Lato 1"/>
                <a:cs typeface="Lato 1"/>
                <a:sym typeface="Lato 1"/>
              </a:rPr>
              <a:t>End-to-end delivery within 3 weeks.</a:t>
            </a:r>
            <a:endParaRPr lang="en-US" sz="2000" spc="8">
              <a:solidFill>
                <a:srgbClr val="5F6075"/>
              </a:solidFill>
              <a:latin typeface="Lato 1"/>
              <a:ea typeface="Lato 1"/>
              <a:cs typeface="Lato 1"/>
            </a:endParaRPr>
          </a:p>
          <a:p>
            <a:pPr marL="431800" lvl="1" indent="-215900">
              <a:lnSpc>
                <a:spcPts val="2800"/>
              </a:lnSpc>
              <a:buFont typeface="Arial"/>
              <a:buChar char="•"/>
            </a:pPr>
            <a:endParaRPr lang="en-US" sz="2000" spc="8">
              <a:solidFill>
                <a:srgbClr val="5F6075"/>
              </a:solidFill>
              <a:latin typeface="Lato 1"/>
              <a:ea typeface="Lato 1"/>
              <a:cs typeface="Lato 1"/>
            </a:endParaRPr>
          </a:p>
          <a:p>
            <a:pPr marL="431800" lvl="1" indent="-215900">
              <a:lnSpc>
                <a:spcPts val="2800"/>
              </a:lnSpc>
              <a:buFont typeface="Arial"/>
              <a:buChar char="•"/>
            </a:pPr>
            <a:endParaRPr lang="en-US" sz="2000" spc="8">
              <a:solidFill>
                <a:srgbClr val="5F6075"/>
              </a:solidFill>
              <a:latin typeface="Lato 1"/>
              <a:ea typeface="Lato 1"/>
              <a:cs typeface="Lato 1"/>
            </a:endParaRPr>
          </a:p>
        </p:txBody>
      </p:sp>
      <p:sp>
        <p:nvSpPr>
          <p:cNvPr id="50" name="TextBox 50"/>
          <p:cNvSpPr txBox="1"/>
          <p:nvPr/>
        </p:nvSpPr>
        <p:spPr>
          <a:xfrm>
            <a:off x="11257432" y="7701576"/>
            <a:ext cx="2115659" cy="871624"/>
          </a:xfrm>
          <a:prstGeom prst="rect">
            <a:avLst/>
          </a:prstGeom>
        </p:spPr>
        <p:txBody>
          <a:bodyPr lIns="0" tIns="0" rIns="0" bIns="0" rtlCol="0" anchor="t">
            <a:spAutoFit/>
          </a:bodyPr>
          <a:lstStyle/>
          <a:p>
            <a:pPr algn="ctr">
              <a:lnSpc>
                <a:spcPts val="3536"/>
              </a:lnSpc>
            </a:pPr>
            <a:r>
              <a:rPr lang="en-US" sz="2525" b="1" spc="2">
                <a:solidFill>
                  <a:srgbClr val="FFFFFF"/>
                </a:solidFill>
                <a:latin typeface="Lato 1 Bold"/>
                <a:ea typeface="Lato 1 Bold"/>
                <a:cs typeface="Lato 1 Bold"/>
                <a:sym typeface="Lato 1 Bold"/>
              </a:rPr>
              <a:t>MAY - JUN</a:t>
            </a:r>
          </a:p>
          <a:p>
            <a:pPr algn="ctr">
              <a:lnSpc>
                <a:spcPts val="3536"/>
              </a:lnSpc>
            </a:pPr>
            <a:endParaRPr lang="en-US" sz="2525" b="1" spc="2">
              <a:solidFill>
                <a:srgbClr val="FFFFFF"/>
              </a:solidFill>
              <a:latin typeface="Lato 1 Bold"/>
              <a:ea typeface="Lato 1 Bold"/>
              <a:cs typeface="Lato 1 Bold"/>
              <a:sym typeface="Lato 1 Bold"/>
            </a:endParaRPr>
          </a:p>
        </p:txBody>
      </p:sp>
      <p:sp>
        <p:nvSpPr>
          <p:cNvPr id="51" name="TextBox 51"/>
          <p:cNvSpPr txBox="1"/>
          <p:nvPr/>
        </p:nvSpPr>
        <p:spPr>
          <a:xfrm>
            <a:off x="10666159" y="5659544"/>
            <a:ext cx="3267662" cy="1406525"/>
          </a:xfrm>
          <a:prstGeom prst="rect">
            <a:avLst/>
          </a:prstGeom>
        </p:spPr>
        <p:txBody>
          <a:bodyPr lIns="0" tIns="0" rIns="0" bIns="0" rtlCol="0" anchor="t">
            <a:spAutoFit/>
          </a:bodyPr>
          <a:lstStyle/>
          <a:p>
            <a:pPr marL="431801" lvl="1" indent="-215900" algn="l">
              <a:lnSpc>
                <a:spcPts val="2800"/>
              </a:lnSpc>
              <a:buFont typeface="Arial"/>
              <a:buChar char="•"/>
            </a:pPr>
            <a:r>
              <a:rPr lang="en-US" sz="2000" spc="10">
                <a:solidFill>
                  <a:srgbClr val="5F6075"/>
                </a:solidFill>
                <a:latin typeface="Lato 1"/>
                <a:ea typeface="Lato 1"/>
                <a:cs typeface="Lato 1"/>
                <a:sym typeface="Lato 1"/>
              </a:rPr>
              <a:t>Built Seller Onboarding pages.</a:t>
            </a:r>
          </a:p>
          <a:p>
            <a:pPr marL="431801" lvl="1" indent="-215900" algn="l">
              <a:lnSpc>
                <a:spcPts val="2800"/>
              </a:lnSpc>
              <a:buFont typeface="Arial"/>
              <a:buChar char="•"/>
            </a:pPr>
            <a:r>
              <a:rPr lang="en-US" sz="2000" spc="10">
                <a:solidFill>
                  <a:srgbClr val="5F6075"/>
                </a:solidFill>
                <a:latin typeface="Lato 1"/>
                <a:ea typeface="Lato 1"/>
                <a:cs typeface="Lato 1"/>
                <a:sym typeface="Lato 1"/>
              </a:rPr>
              <a:t>Integrated onboarding &amp; agent status APIs.</a:t>
            </a:r>
          </a:p>
        </p:txBody>
      </p:sp>
      <p:sp>
        <p:nvSpPr>
          <p:cNvPr id="52" name="TextBox 52"/>
          <p:cNvSpPr txBox="1"/>
          <p:nvPr/>
        </p:nvSpPr>
        <p:spPr>
          <a:xfrm>
            <a:off x="15873257" y="7701576"/>
            <a:ext cx="2115659" cy="871624"/>
          </a:xfrm>
          <a:prstGeom prst="rect">
            <a:avLst/>
          </a:prstGeom>
        </p:spPr>
        <p:txBody>
          <a:bodyPr lIns="0" tIns="0" rIns="0" bIns="0" rtlCol="0" anchor="t">
            <a:spAutoFit/>
          </a:bodyPr>
          <a:lstStyle/>
          <a:p>
            <a:pPr algn="ctr">
              <a:lnSpc>
                <a:spcPts val="3536"/>
              </a:lnSpc>
            </a:pPr>
            <a:r>
              <a:rPr lang="en-US" sz="2525" b="1" spc="5">
                <a:solidFill>
                  <a:srgbClr val="FFFFFF"/>
                </a:solidFill>
                <a:latin typeface="Lato 1 Bold"/>
                <a:ea typeface="Lato 1 Bold"/>
                <a:cs typeface="Lato 1 Bold"/>
                <a:sym typeface="Lato 1 Bold"/>
              </a:rPr>
              <a:t>JULY - AUG</a:t>
            </a:r>
          </a:p>
          <a:p>
            <a:pPr algn="ctr">
              <a:lnSpc>
                <a:spcPts val="3536"/>
              </a:lnSpc>
            </a:pPr>
            <a:endParaRPr lang="en-US" sz="2525" b="1" spc="5">
              <a:solidFill>
                <a:srgbClr val="FFFFFF"/>
              </a:solidFill>
              <a:latin typeface="Lato 1 Bold"/>
              <a:ea typeface="Lato 1 Bold"/>
              <a:cs typeface="Lato 1 Bold"/>
              <a:sym typeface="Lato 1 Bold"/>
            </a:endParaRPr>
          </a:p>
        </p:txBody>
      </p:sp>
      <p:sp>
        <p:nvSpPr>
          <p:cNvPr id="53" name="TextBox 53"/>
          <p:cNvSpPr txBox="1"/>
          <p:nvPr/>
        </p:nvSpPr>
        <p:spPr>
          <a:xfrm>
            <a:off x="15290592" y="6060889"/>
            <a:ext cx="3291413" cy="105410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5F6075"/>
                </a:solidFill>
                <a:latin typeface="Lato 1"/>
                <a:ea typeface="Lato 1"/>
                <a:cs typeface="Lato 1"/>
                <a:sym typeface="Lato 1"/>
              </a:rPr>
              <a:t>Seller leads journey optimisation.</a:t>
            </a:r>
          </a:p>
          <a:p>
            <a:pPr marL="431801" lvl="1" indent="-215900" algn="l">
              <a:lnSpc>
                <a:spcPts val="2800"/>
              </a:lnSpc>
              <a:buFont typeface="Arial"/>
              <a:buChar char="•"/>
            </a:pPr>
            <a:r>
              <a:rPr lang="en-US" sz="2000">
                <a:solidFill>
                  <a:srgbClr val="5F6075"/>
                </a:solidFill>
                <a:latin typeface="Lato 1"/>
                <a:ea typeface="Lato 1"/>
                <a:cs typeface="Lato 1"/>
                <a:sym typeface="Lato 1"/>
              </a:rPr>
              <a:t>PRODI-G project.</a:t>
            </a:r>
          </a:p>
        </p:txBody>
      </p:sp>
      <p:sp>
        <p:nvSpPr>
          <p:cNvPr id="54" name="TextBox 54"/>
          <p:cNvSpPr txBox="1"/>
          <p:nvPr/>
        </p:nvSpPr>
        <p:spPr>
          <a:xfrm>
            <a:off x="1129665" y="1177290"/>
            <a:ext cx="5796420" cy="650596"/>
          </a:xfrm>
          <a:prstGeom prst="rect">
            <a:avLst/>
          </a:prstGeom>
        </p:spPr>
        <p:txBody>
          <a:bodyPr lIns="0" tIns="0" rIns="0" bIns="0" rtlCol="0" anchor="t">
            <a:spAutoFit/>
          </a:bodyPr>
          <a:lstStyle/>
          <a:p>
            <a:pPr algn="l">
              <a:lnSpc>
                <a:spcPts val="5384"/>
              </a:lnSpc>
            </a:pPr>
            <a:r>
              <a:rPr lang="en-US" sz="4877" b="1" spc="9">
                <a:solidFill>
                  <a:srgbClr val="C00000"/>
                </a:solidFill>
                <a:latin typeface="IBM Plex Sans Condensed Bold"/>
                <a:ea typeface="IBM Plex Sans Condensed Bold"/>
                <a:cs typeface="IBM Plex Sans Condensed Bold"/>
                <a:sym typeface="IBM Plex Sans Condensed Bold"/>
              </a:rPr>
              <a:t>12 Months of Growth</a:t>
            </a:r>
          </a:p>
        </p:txBody>
      </p:sp>
      <p:sp>
        <p:nvSpPr>
          <p:cNvPr id="55" name="TextBox 55"/>
          <p:cNvSpPr txBox="1"/>
          <p:nvPr/>
        </p:nvSpPr>
        <p:spPr>
          <a:xfrm>
            <a:off x="1129665" y="2013169"/>
            <a:ext cx="2561606" cy="462915"/>
          </a:xfrm>
          <a:prstGeom prst="rect">
            <a:avLst/>
          </a:prstGeom>
        </p:spPr>
        <p:txBody>
          <a:bodyPr lIns="0" tIns="0" rIns="0" bIns="0" rtlCol="0" anchor="t">
            <a:spAutoFit/>
          </a:bodyPr>
          <a:lstStyle/>
          <a:p>
            <a:pPr algn="l">
              <a:lnSpc>
                <a:spcPts val="3884"/>
              </a:lnSpc>
            </a:pPr>
            <a:r>
              <a:rPr lang="en-US" sz="2750" b="1" spc="13">
                <a:solidFill>
                  <a:srgbClr val="0E2638"/>
                </a:solidFill>
                <a:latin typeface="IBM Plex Sans Condensed Bold"/>
                <a:ea typeface="IBM Plex Sans Condensed Bold"/>
                <a:cs typeface="IBM Plex Sans Condensed Bold"/>
                <a:sym typeface="IBM Plex Sans Condensed Bold"/>
              </a:rPr>
              <a:t>At PropertyGuru</a:t>
            </a:r>
            <a:endParaRPr lang="en-US" sz="2750" b="1" spc="13">
              <a:solidFill>
                <a:srgbClr val="0E2638"/>
              </a:solidFill>
              <a:latin typeface="IBM Plex Sans Condensed Bold"/>
              <a:ea typeface="IBM Plex Sans Condensed Bold"/>
              <a:cs typeface="IBM Plex Sans Condensed Bold"/>
            </a:endParaRPr>
          </a:p>
        </p:txBody>
      </p:sp>
      <p:sp>
        <p:nvSpPr>
          <p:cNvPr id="56" name="Freeform 56"/>
          <p:cNvSpPr/>
          <p:nvPr/>
        </p:nvSpPr>
        <p:spPr>
          <a:xfrm>
            <a:off x="11087711" y="2818039"/>
            <a:ext cx="2424560" cy="1479524"/>
          </a:xfrm>
          <a:custGeom>
            <a:avLst/>
            <a:gdLst/>
            <a:ahLst/>
            <a:cxnLst/>
            <a:rect l="l" t="t" r="r" b="b"/>
            <a:pathLst>
              <a:path w="2424560" h="1479524">
                <a:moveTo>
                  <a:pt x="0" y="0"/>
                </a:moveTo>
                <a:lnTo>
                  <a:pt x="2424559" y="0"/>
                </a:lnTo>
                <a:lnTo>
                  <a:pt x="2424559" y="1479524"/>
                </a:lnTo>
                <a:lnTo>
                  <a:pt x="0" y="1479524"/>
                </a:lnTo>
                <a:lnTo>
                  <a:pt x="0" y="0"/>
                </a:lnTo>
                <a:close/>
              </a:path>
            </a:pathLst>
          </a:custGeom>
          <a:blipFill>
            <a:blip r:embed="rId4"/>
            <a:stretch>
              <a:fillRect b="-33"/>
            </a:stretch>
          </a:blipFill>
        </p:spPr>
        <p:txBody>
          <a:bodyPr/>
          <a:lstStyle/>
          <a:p>
            <a:endParaRPr lang="en-US"/>
          </a:p>
        </p:txBody>
      </p:sp>
      <p:sp>
        <p:nvSpPr>
          <p:cNvPr id="57" name="Freeform 57"/>
          <p:cNvSpPr/>
          <p:nvPr/>
        </p:nvSpPr>
        <p:spPr>
          <a:xfrm>
            <a:off x="15712449" y="3064002"/>
            <a:ext cx="2392026" cy="1840613"/>
          </a:xfrm>
          <a:custGeom>
            <a:avLst/>
            <a:gdLst/>
            <a:ahLst/>
            <a:cxnLst/>
            <a:rect l="l" t="t" r="r" b="b"/>
            <a:pathLst>
              <a:path w="2392026" h="1840613">
                <a:moveTo>
                  <a:pt x="0" y="0"/>
                </a:moveTo>
                <a:lnTo>
                  <a:pt x="2392026" y="0"/>
                </a:lnTo>
                <a:lnTo>
                  <a:pt x="2392026" y="1840613"/>
                </a:lnTo>
                <a:lnTo>
                  <a:pt x="0" y="1840613"/>
                </a:lnTo>
                <a:lnTo>
                  <a:pt x="0" y="0"/>
                </a:lnTo>
                <a:close/>
              </a:path>
            </a:pathLst>
          </a:custGeom>
          <a:blipFill>
            <a:blip r:embed="rId5"/>
            <a:stretch>
              <a:fillRect/>
            </a:stretch>
          </a:blipFill>
        </p:spPr>
        <p:txBody>
          <a:bodyPr/>
          <a:lstStyle/>
          <a:p>
            <a:endParaRPr lang="en-US"/>
          </a:p>
        </p:txBody>
      </p:sp>
      <p:sp>
        <p:nvSpPr>
          <p:cNvPr id="59" name="TextBox 8">
            <a:extLst>
              <a:ext uri="{FF2B5EF4-FFF2-40B4-BE49-F238E27FC236}">
                <a16:creationId xmlns:a16="http://schemas.microsoft.com/office/drawing/2014/main" id="{E765C6AC-582D-56D5-734B-A2844E5E8DE4}"/>
              </a:ext>
            </a:extLst>
          </p:cNvPr>
          <p:cNvSpPr txBox="1"/>
          <p:nvPr/>
        </p:nvSpPr>
        <p:spPr>
          <a:xfrm>
            <a:off x="18968629" y="10700366"/>
            <a:ext cx="322287" cy="299056"/>
          </a:xfrm>
          <a:prstGeom prst="rect">
            <a:avLst/>
          </a:prstGeom>
        </p:spPr>
        <p:txBody>
          <a:bodyPr wrap="square" lIns="0" tIns="0" rIns="0" bIns="0" rtlCol="0" anchor="t">
            <a:spAutoFit/>
          </a:bodyPr>
          <a:lstStyle/>
          <a:p>
            <a:pPr algn="l">
              <a:lnSpc>
                <a:spcPts val="2520"/>
              </a:lnSpc>
            </a:pPr>
            <a:r>
              <a:rPr lang="en-US" b="1">
                <a:solidFill>
                  <a:srgbClr val="0E2638"/>
                </a:solidFill>
                <a:latin typeface="IBM Plex Sans Condensed Bold"/>
                <a:ea typeface="IBM Plex Sans Condensed Bold"/>
                <a:cs typeface="IBM Plex Sans Condensed Bold"/>
                <a:sym typeface="IBM Plex Sans Condensed Bold"/>
              </a:rPr>
              <a:t>02</a:t>
            </a:r>
            <a:endParaRPr lang="en-US" b="1">
              <a:solidFill>
                <a:srgbClr val="0E2638"/>
              </a:solidFill>
              <a:latin typeface="IBM Plex Sans Condensed Bold"/>
              <a:ea typeface="IBM Plex Sans Condensed Bold"/>
              <a:cs typeface="IBM Plex Sans Condensed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81263" y="4135129"/>
            <a:ext cx="1629324" cy="2333667"/>
          </a:xfrm>
          <a:custGeom>
            <a:avLst/>
            <a:gdLst/>
            <a:ahLst/>
            <a:cxnLst/>
            <a:rect l="l" t="t" r="r" b="b"/>
            <a:pathLst>
              <a:path w="1629324" h="2333667">
                <a:moveTo>
                  <a:pt x="0" y="0"/>
                </a:moveTo>
                <a:lnTo>
                  <a:pt x="1629324" y="0"/>
                </a:lnTo>
                <a:lnTo>
                  <a:pt x="1629324" y="2333667"/>
                </a:lnTo>
                <a:lnTo>
                  <a:pt x="0" y="2333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AutoShape 3"/>
          <p:cNvSpPr/>
          <p:nvPr/>
        </p:nvSpPr>
        <p:spPr>
          <a:xfrm>
            <a:off x="4950639" y="3760659"/>
            <a:ext cx="0" cy="4785481"/>
          </a:xfrm>
          <a:prstGeom prst="line">
            <a:avLst/>
          </a:prstGeom>
          <a:ln w="19050" cap="rnd">
            <a:solidFill>
              <a:srgbClr val="D9D9D9"/>
            </a:solidFill>
            <a:prstDash val="solid"/>
            <a:headEnd type="none" w="sm" len="sm"/>
            <a:tailEnd type="none" w="sm" len="sm"/>
          </a:ln>
        </p:spPr>
        <p:txBody>
          <a:bodyPr/>
          <a:lstStyle/>
          <a:p>
            <a:endParaRPr lang="en-US"/>
          </a:p>
        </p:txBody>
      </p:sp>
      <p:sp>
        <p:nvSpPr>
          <p:cNvPr id="4" name="AutoShape 4"/>
          <p:cNvSpPr/>
          <p:nvPr/>
        </p:nvSpPr>
        <p:spPr>
          <a:xfrm>
            <a:off x="10058400" y="3865434"/>
            <a:ext cx="0" cy="4785481"/>
          </a:xfrm>
          <a:prstGeom prst="line">
            <a:avLst/>
          </a:prstGeom>
          <a:ln w="19050" cap="rnd">
            <a:solidFill>
              <a:srgbClr val="D9D9D9"/>
            </a:solidFill>
            <a:prstDash val="solid"/>
            <a:headEnd type="none" w="sm" len="sm"/>
            <a:tailEnd type="none" w="sm" len="sm"/>
          </a:ln>
        </p:spPr>
        <p:txBody>
          <a:bodyPr/>
          <a:lstStyle/>
          <a:p>
            <a:endParaRPr lang="en-US"/>
          </a:p>
        </p:txBody>
      </p:sp>
      <p:sp>
        <p:nvSpPr>
          <p:cNvPr id="5" name="AutoShape 5"/>
          <p:cNvSpPr/>
          <p:nvPr/>
        </p:nvSpPr>
        <p:spPr>
          <a:xfrm>
            <a:off x="15133450" y="3865434"/>
            <a:ext cx="0" cy="4785481"/>
          </a:xfrm>
          <a:prstGeom prst="line">
            <a:avLst/>
          </a:prstGeom>
          <a:ln w="19050" cap="rnd">
            <a:solidFill>
              <a:srgbClr val="D9D9D9"/>
            </a:solidFill>
            <a:prstDash val="solid"/>
            <a:headEnd type="none" w="sm" len="sm"/>
            <a:tailEnd type="none" w="sm" len="sm"/>
          </a:ln>
        </p:spPr>
        <p:txBody>
          <a:bodyPr/>
          <a:lstStyle/>
          <a:p>
            <a:endParaRPr lang="en-US"/>
          </a:p>
        </p:txBody>
      </p:sp>
      <p:sp>
        <p:nvSpPr>
          <p:cNvPr id="6" name="Freeform 6"/>
          <p:cNvSpPr/>
          <p:nvPr/>
        </p:nvSpPr>
        <p:spPr>
          <a:xfrm>
            <a:off x="6372613" y="4135129"/>
            <a:ext cx="2221065" cy="2193302"/>
          </a:xfrm>
          <a:custGeom>
            <a:avLst/>
            <a:gdLst/>
            <a:ahLst/>
            <a:cxnLst/>
            <a:rect l="l" t="t" r="r" b="b"/>
            <a:pathLst>
              <a:path w="2221065" h="2193302">
                <a:moveTo>
                  <a:pt x="0" y="0"/>
                </a:moveTo>
                <a:lnTo>
                  <a:pt x="2221064" y="0"/>
                </a:lnTo>
                <a:lnTo>
                  <a:pt x="2221064" y="2193302"/>
                </a:lnTo>
                <a:lnTo>
                  <a:pt x="0" y="2193302"/>
                </a:lnTo>
                <a:lnTo>
                  <a:pt x="0" y="0"/>
                </a:lnTo>
                <a:close/>
              </a:path>
            </a:pathLst>
          </a:custGeom>
          <a:blipFill>
            <a:blip r:embed="rId5"/>
            <a:stretch>
              <a:fillRect/>
            </a:stretch>
          </a:blipFill>
        </p:spPr>
        <p:txBody>
          <a:bodyPr/>
          <a:lstStyle/>
          <a:p>
            <a:endParaRPr lang="en-US"/>
          </a:p>
        </p:txBody>
      </p:sp>
      <p:sp>
        <p:nvSpPr>
          <p:cNvPr id="7" name="Freeform 7"/>
          <p:cNvSpPr/>
          <p:nvPr/>
        </p:nvSpPr>
        <p:spPr>
          <a:xfrm>
            <a:off x="16074883" y="4135129"/>
            <a:ext cx="2377303" cy="2333667"/>
          </a:xfrm>
          <a:custGeom>
            <a:avLst/>
            <a:gdLst/>
            <a:ahLst/>
            <a:cxnLst/>
            <a:rect l="l" t="t" r="r" b="b"/>
            <a:pathLst>
              <a:path w="2377303" h="2333667">
                <a:moveTo>
                  <a:pt x="0" y="0"/>
                </a:moveTo>
                <a:lnTo>
                  <a:pt x="2377302" y="0"/>
                </a:lnTo>
                <a:lnTo>
                  <a:pt x="2377302" y="2333667"/>
                </a:lnTo>
                <a:lnTo>
                  <a:pt x="0" y="2333667"/>
                </a:lnTo>
                <a:lnTo>
                  <a:pt x="0" y="0"/>
                </a:lnTo>
                <a:close/>
              </a:path>
            </a:pathLst>
          </a:custGeom>
          <a:blipFill>
            <a:blip r:embed="rId6"/>
            <a:stretch>
              <a:fillRect t="-11" b="-8442"/>
            </a:stretch>
          </a:blipFill>
        </p:spPr>
        <p:txBody>
          <a:bodyPr/>
          <a:lstStyle/>
          <a:p>
            <a:endParaRPr lang="en-US"/>
          </a:p>
        </p:txBody>
      </p:sp>
      <p:sp>
        <p:nvSpPr>
          <p:cNvPr id="8" name="TextBox 8"/>
          <p:cNvSpPr txBox="1"/>
          <p:nvPr/>
        </p:nvSpPr>
        <p:spPr>
          <a:xfrm>
            <a:off x="18968629" y="10700366"/>
            <a:ext cx="322287" cy="299056"/>
          </a:xfrm>
          <a:prstGeom prst="rect">
            <a:avLst/>
          </a:prstGeom>
        </p:spPr>
        <p:txBody>
          <a:bodyPr wrap="square" lIns="0" tIns="0" rIns="0" bIns="0" rtlCol="0" anchor="t">
            <a:spAutoFit/>
          </a:bodyPr>
          <a:lstStyle/>
          <a:p>
            <a:pPr algn="l">
              <a:lnSpc>
                <a:spcPts val="2520"/>
              </a:lnSpc>
            </a:pPr>
            <a:r>
              <a:rPr lang="en-US" b="1">
                <a:solidFill>
                  <a:srgbClr val="0E2638"/>
                </a:solidFill>
                <a:latin typeface="IBM Plex Sans Condensed Bold"/>
                <a:ea typeface="IBM Plex Sans Condensed Bold"/>
                <a:cs typeface="IBM Plex Sans Condensed Bold"/>
                <a:sym typeface="IBM Plex Sans Condensed Bold"/>
              </a:rPr>
              <a:t>03</a:t>
            </a:r>
          </a:p>
        </p:txBody>
      </p:sp>
      <p:sp>
        <p:nvSpPr>
          <p:cNvPr id="9" name="TextBox 9"/>
          <p:cNvSpPr txBox="1"/>
          <p:nvPr/>
        </p:nvSpPr>
        <p:spPr>
          <a:xfrm>
            <a:off x="1129665" y="1120140"/>
            <a:ext cx="4054822" cy="744036"/>
          </a:xfrm>
          <a:prstGeom prst="rect">
            <a:avLst/>
          </a:prstGeom>
        </p:spPr>
        <p:txBody>
          <a:bodyPr lIns="0" tIns="0" rIns="0" bIns="0" rtlCol="0" anchor="t">
            <a:spAutoFit/>
          </a:bodyPr>
          <a:lstStyle/>
          <a:p>
            <a:pPr algn="l">
              <a:lnSpc>
                <a:spcPts val="5994"/>
              </a:lnSpc>
            </a:pPr>
            <a:r>
              <a:rPr lang="en-US" sz="4877" b="1" spc="9">
                <a:solidFill>
                  <a:srgbClr val="C20000"/>
                </a:solidFill>
                <a:latin typeface="IBM Plex Sans Condensed Bold"/>
                <a:ea typeface="IBM Plex Sans Condensed Bold"/>
                <a:cs typeface="IBM Plex Sans Condensed Bold"/>
                <a:sym typeface="IBM Plex Sans Condensed Bold"/>
              </a:rPr>
              <a:t>Problem Space</a:t>
            </a:r>
          </a:p>
        </p:txBody>
      </p:sp>
      <p:sp>
        <p:nvSpPr>
          <p:cNvPr id="10" name="TextBox 10"/>
          <p:cNvSpPr txBox="1"/>
          <p:nvPr/>
        </p:nvSpPr>
        <p:spPr>
          <a:xfrm>
            <a:off x="3049953" y="1483062"/>
            <a:ext cx="91307" cy="730615"/>
          </a:xfrm>
          <a:prstGeom prst="rect">
            <a:avLst/>
          </a:prstGeom>
        </p:spPr>
        <p:txBody>
          <a:bodyPr lIns="0" tIns="0" rIns="0" bIns="0" rtlCol="0" anchor="t">
            <a:spAutoFit/>
          </a:bodyPr>
          <a:lstStyle/>
          <a:p>
            <a:pPr algn="l">
              <a:lnSpc>
                <a:spcPts val="6898"/>
              </a:lnSpc>
            </a:pPr>
            <a:r>
              <a:rPr lang="en-US" sz="2775" b="1">
                <a:solidFill>
                  <a:srgbClr val="0E2638"/>
                </a:solidFill>
                <a:latin typeface="IBM Plex Sans Condensed Bold"/>
                <a:ea typeface="IBM Plex Sans Condensed Bold"/>
                <a:cs typeface="IBM Plex Sans Condensed Bold"/>
                <a:sym typeface="IBM Plex Sans Condensed Bold"/>
              </a:rPr>
              <a:t> </a:t>
            </a:r>
          </a:p>
        </p:txBody>
      </p:sp>
      <p:sp>
        <p:nvSpPr>
          <p:cNvPr id="11" name="TextBox 11"/>
          <p:cNvSpPr txBox="1"/>
          <p:nvPr/>
        </p:nvSpPr>
        <p:spPr>
          <a:xfrm>
            <a:off x="1129665" y="1967432"/>
            <a:ext cx="12296518" cy="462915"/>
          </a:xfrm>
          <a:prstGeom prst="rect">
            <a:avLst/>
          </a:prstGeom>
        </p:spPr>
        <p:txBody>
          <a:bodyPr lIns="0" tIns="0" rIns="0" bIns="0" rtlCol="0" anchor="t">
            <a:spAutoFit/>
          </a:bodyPr>
          <a:lstStyle/>
          <a:p>
            <a:pPr algn="l">
              <a:lnSpc>
                <a:spcPts val="3884"/>
              </a:lnSpc>
            </a:pPr>
            <a:r>
              <a:rPr lang="en-US" sz="2775" b="1" spc="2">
                <a:solidFill>
                  <a:srgbClr val="0E2638"/>
                </a:solidFill>
                <a:latin typeface="IBM Plex Sans Condensed Bold"/>
                <a:ea typeface="IBM Plex Sans Condensed Bold"/>
                <a:cs typeface="IBM Plex Sans Condensed Bold"/>
                <a:sym typeface="IBM Plex Sans Condensed Bold"/>
              </a:rPr>
              <a:t>The Authority on Project Insights in Singapore Remains Vacant!</a:t>
            </a:r>
          </a:p>
        </p:txBody>
      </p:sp>
      <p:sp>
        <p:nvSpPr>
          <p:cNvPr id="12" name="TextBox 12"/>
          <p:cNvSpPr txBox="1"/>
          <p:nvPr/>
        </p:nvSpPr>
        <p:spPr>
          <a:xfrm>
            <a:off x="11575086" y="7167039"/>
            <a:ext cx="2041679" cy="441960"/>
          </a:xfrm>
          <a:prstGeom prst="rect">
            <a:avLst/>
          </a:prstGeom>
        </p:spPr>
        <p:txBody>
          <a:bodyPr lIns="0" tIns="0" rIns="0" bIns="0" rtlCol="0" anchor="t">
            <a:spAutoFit/>
          </a:bodyPr>
          <a:lstStyle/>
          <a:p>
            <a:pPr algn="l">
              <a:lnSpc>
                <a:spcPts val="3600"/>
              </a:lnSpc>
            </a:pPr>
            <a:r>
              <a:rPr lang="en-US" sz="2400">
                <a:solidFill>
                  <a:srgbClr val="0E2638"/>
                </a:solidFill>
                <a:latin typeface="IBM Plex Sans Condensed"/>
                <a:ea typeface="IBM Plex Sans Condensed"/>
                <a:cs typeface="IBM Plex Sans Condensed"/>
                <a:sym typeface="IBM Plex Sans Condensed"/>
              </a:rPr>
              <a:t>Lack of Context</a:t>
            </a:r>
          </a:p>
        </p:txBody>
      </p:sp>
      <p:sp>
        <p:nvSpPr>
          <p:cNvPr id="13" name="TextBox 13"/>
          <p:cNvSpPr txBox="1"/>
          <p:nvPr/>
        </p:nvSpPr>
        <p:spPr>
          <a:xfrm>
            <a:off x="1713426" y="7167040"/>
            <a:ext cx="2682449" cy="424347"/>
          </a:xfrm>
          <a:prstGeom prst="rect">
            <a:avLst/>
          </a:prstGeom>
        </p:spPr>
        <p:txBody>
          <a:bodyPr wrap="square" lIns="0" tIns="0" rIns="0" bIns="0" rtlCol="0" anchor="t">
            <a:spAutoFit/>
          </a:bodyPr>
          <a:lstStyle/>
          <a:p>
            <a:pPr algn="l">
              <a:lnSpc>
                <a:spcPts val="3600"/>
              </a:lnSpc>
            </a:pPr>
            <a:r>
              <a:rPr lang="en-US" sz="2400">
                <a:solidFill>
                  <a:srgbClr val="0E2638"/>
                </a:solidFill>
                <a:latin typeface="IBM Plex Sans Condensed"/>
                <a:ea typeface="IBM Plex Sans Condensed"/>
                <a:cs typeface="IBM Plex Sans Condensed"/>
                <a:sym typeface="IBM Plex Sans Condensed"/>
              </a:rPr>
              <a:t>Fragmented Journey</a:t>
            </a:r>
          </a:p>
        </p:txBody>
      </p:sp>
      <p:sp>
        <p:nvSpPr>
          <p:cNvPr id="14" name="TextBox 14"/>
          <p:cNvSpPr txBox="1"/>
          <p:nvPr/>
        </p:nvSpPr>
        <p:spPr>
          <a:xfrm>
            <a:off x="5469829" y="7167039"/>
            <a:ext cx="4315293" cy="1376755"/>
          </a:xfrm>
          <a:prstGeom prst="rect">
            <a:avLst/>
          </a:prstGeom>
        </p:spPr>
        <p:txBody>
          <a:bodyPr wrap="square" lIns="0" tIns="0" rIns="0" bIns="0" rtlCol="0" anchor="t">
            <a:spAutoFit/>
          </a:bodyPr>
          <a:lstStyle/>
          <a:p>
            <a:pPr algn="l">
              <a:lnSpc>
                <a:spcPts val="3603"/>
              </a:lnSpc>
            </a:pPr>
            <a:r>
              <a:rPr lang="en-US" sz="2402" b="1">
                <a:solidFill>
                  <a:srgbClr val="C20000"/>
                </a:solidFill>
                <a:latin typeface="IBM Plex Sans Condensed Bold"/>
                <a:ea typeface="IBM Plex Sans Condensed Bold"/>
                <a:cs typeface="IBM Plex Sans Condensed Bold"/>
                <a:sym typeface="IBM Plex Sans Condensed Bold"/>
              </a:rPr>
              <a:t>Lack of confidence</a:t>
            </a:r>
            <a:r>
              <a:rPr lang="en-US" sz="2402">
                <a:solidFill>
                  <a:srgbClr val="0E2638"/>
                </a:solidFill>
                <a:latin typeface="IBM Plex Sans Condensed"/>
                <a:ea typeface="IBM Plex Sans Condensed"/>
                <a:cs typeface="IBM Plex Sans Condensed"/>
                <a:sym typeface="IBM Plex Sans Condensed"/>
              </a:rPr>
              <a:t> in decision-making for buyers, agents, or analysts</a:t>
            </a:r>
          </a:p>
        </p:txBody>
      </p:sp>
      <p:sp>
        <p:nvSpPr>
          <p:cNvPr id="15" name="TextBox 15"/>
          <p:cNvSpPr txBox="1"/>
          <p:nvPr/>
        </p:nvSpPr>
        <p:spPr>
          <a:xfrm>
            <a:off x="15558983" y="7167039"/>
            <a:ext cx="3409102" cy="899065"/>
          </a:xfrm>
          <a:prstGeom prst="rect">
            <a:avLst/>
          </a:prstGeom>
        </p:spPr>
        <p:txBody>
          <a:bodyPr lIns="0" tIns="0" rIns="0" bIns="0" rtlCol="0" anchor="t">
            <a:spAutoFit/>
          </a:bodyPr>
          <a:lstStyle/>
          <a:p>
            <a:pPr algn="l">
              <a:lnSpc>
                <a:spcPts val="3603"/>
              </a:lnSpc>
            </a:pPr>
            <a:r>
              <a:rPr lang="en-US" sz="2402">
                <a:solidFill>
                  <a:srgbClr val="0E2638"/>
                </a:solidFill>
                <a:latin typeface="IBM Plex Sans Condensed"/>
                <a:ea typeface="IBM Plex Sans Condensed"/>
                <a:cs typeface="IBM Plex Sans Condensed"/>
                <a:sym typeface="IBM Plex Sans Condensed"/>
              </a:rPr>
              <a:t>Missing out on high-impact </a:t>
            </a:r>
            <a:r>
              <a:rPr lang="en-US" sz="2402" b="1">
                <a:solidFill>
                  <a:srgbClr val="C20000"/>
                </a:solidFill>
                <a:latin typeface="IBM Plex Sans Condensed Bold"/>
                <a:ea typeface="IBM Plex Sans Condensed Bold"/>
                <a:cs typeface="IBM Plex Sans Condensed Bold"/>
                <a:sym typeface="IBM Plex Sans Condensed Bold"/>
              </a:rPr>
              <a:t>SEO gains</a:t>
            </a:r>
            <a:r>
              <a:rPr lang="en-US" sz="2402">
                <a:solidFill>
                  <a:srgbClr val="0E2638"/>
                </a:solidFill>
                <a:latin typeface="IBM Plex Sans Condensed"/>
                <a:ea typeface="IBM Plex Sans Condensed"/>
                <a:cs typeface="IBM Plex Sans Condensed"/>
                <a:sym typeface="IBM Plex Sans Condensed"/>
              </a:rPr>
              <a:t>.</a:t>
            </a:r>
          </a:p>
        </p:txBody>
      </p:sp>
      <p:sp>
        <p:nvSpPr>
          <p:cNvPr id="16" name="TextBox 16"/>
          <p:cNvSpPr txBox="1"/>
          <p:nvPr/>
        </p:nvSpPr>
        <p:spPr>
          <a:xfrm>
            <a:off x="915352" y="354556"/>
            <a:ext cx="3483728" cy="313690"/>
          </a:xfrm>
          <a:prstGeom prst="rect">
            <a:avLst/>
          </a:prstGeom>
        </p:spPr>
        <p:txBody>
          <a:bodyPr lIns="0" tIns="0" rIns="0" bIns="0" rtlCol="0" anchor="t">
            <a:spAutoFit/>
          </a:bodyPr>
          <a:lstStyle/>
          <a:p>
            <a:pPr algn="l">
              <a:lnSpc>
                <a:spcPts val="2660"/>
              </a:lnSpc>
              <a:spcBef>
                <a:spcPct val="0"/>
              </a:spcBef>
            </a:pPr>
            <a:r>
              <a:rPr lang="en-US" sz="1900" b="1">
                <a:solidFill>
                  <a:srgbClr val="000000"/>
                </a:solidFill>
                <a:latin typeface="IBM Plex Sans Condensed Bold"/>
                <a:ea typeface="IBM Plex Sans Condensed Bold"/>
                <a:cs typeface="IBM Plex Sans Condensed Bold"/>
                <a:sym typeface="IBM Plex Sans Condensed Bold"/>
              </a:rPr>
              <a:t>AI-Powered Project Insights</a:t>
            </a:r>
          </a:p>
        </p:txBody>
      </p:sp>
      <p:pic>
        <p:nvPicPr>
          <p:cNvPr id="17" name="Picture 16" descr="A person looking at a search engine&#10;&#10;AI-generated content may be incorrect.">
            <a:extLst>
              <a:ext uri="{FF2B5EF4-FFF2-40B4-BE49-F238E27FC236}">
                <a16:creationId xmlns:a16="http://schemas.microsoft.com/office/drawing/2014/main" id="{ECA6785C-B394-5F01-C889-D313269D10DC}"/>
              </a:ext>
            </a:extLst>
          </p:cNvPr>
          <p:cNvPicPr>
            <a:picLocks noChangeAspect="1"/>
          </p:cNvPicPr>
          <p:nvPr/>
        </p:nvPicPr>
        <p:blipFill>
          <a:blip r:embed="rId7"/>
          <a:stretch>
            <a:fillRect/>
          </a:stretch>
        </p:blipFill>
        <p:spPr>
          <a:xfrm>
            <a:off x="1316137" y="4128483"/>
            <a:ext cx="3526383" cy="21925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00979" y="4366898"/>
            <a:ext cx="2104745" cy="2611869"/>
          </a:xfrm>
          <a:custGeom>
            <a:avLst/>
            <a:gdLst/>
            <a:ahLst/>
            <a:cxnLst/>
            <a:rect l="l" t="t" r="r" b="b"/>
            <a:pathLst>
              <a:path w="2104745" h="2611869">
                <a:moveTo>
                  <a:pt x="0" y="0"/>
                </a:moveTo>
                <a:lnTo>
                  <a:pt x="2104745" y="0"/>
                </a:lnTo>
                <a:lnTo>
                  <a:pt x="2104745" y="2611869"/>
                </a:lnTo>
                <a:lnTo>
                  <a:pt x="0" y="2611869"/>
                </a:lnTo>
                <a:lnTo>
                  <a:pt x="0" y="0"/>
                </a:lnTo>
                <a:close/>
              </a:path>
            </a:pathLst>
          </a:custGeom>
          <a:blipFill>
            <a:blip r:embed="rId3"/>
            <a:stretch>
              <a:fillRect b="-7804"/>
            </a:stretch>
          </a:blipFill>
        </p:spPr>
        <p:txBody>
          <a:bodyPr/>
          <a:lstStyle/>
          <a:p>
            <a:endParaRPr lang="en-US"/>
          </a:p>
        </p:txBody>
      </p:sp>
      <p:sp>
        <p:nvSpPr>
          <p:cNvPr id="3" name="Freeform 3"/>
          <p:cNvSpPr/>
          <p:nvPr/>
        </p:nvSpPr>
        <p:spPr>
          <a:xfrm>
            <a:off x="15614443" y="4366898"/>
            <a:ext cx="2422121" cy="2404506"/>
          </a:xfrm>
          <a:custGeom>
            <a:avLst/>
            <a:gdLst/>
            <a:ahLst/>
            <a:cxnLst/>
            <a:rect l="l" t="t" r="r" b="b"/>
            <a:pathLst>
              <a:path w="2422121" h="2404506">
                <a:moveTo>
                  <a:pt x="0" y="0"/>
                </a:moveTo>
                <a:lnTo>
                  <a:pt x="2422121" y="0"/>
                </a:lnTo>
                <a:lnTo>
                  <a:pt x="2422121" y="2404506"/>
                </a:lnTo>
                <a:lnTo>
                  <a:pt x="0" y="2404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132304" y="4366898"/>
            <a:ext cx="2671851" cy="2405634"/>
          </a:xfrm>
          <a:custGeom>
            <a:avLst/>
            <a:gdLst/>
            <a:ahLst/>
            <a:cxnLst/>
            <a:rect l="l" t="t" r="r" b="b"/>
            <a:pathLst>
              <a:path w="2671851" h="2405634">
                <a:moveTo>
                  <a:pt x="0" y="0"/>
                </a:moveTo>
                <a:lnTo>
                  <a:pt x="2671851" y="0"/>
                </a:lnTo>
                <a:lnTo>
                  <a:pt x="2671851" y="2405634"/>
                </a:lnTo>
                <a:lnTo>
                  <a:pt x="0" y="2405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25401" y="4366898"/>
            <a:ext cx="2573878" cy="2611869"/>
          </a:xfrm>
          <a:custGeom>
            <a:avLst/>
            <a:gdLst/>
            <a:ahLst/>
            <a:cxnLst/>
            <a:rect l="l" t="t" r="r" b="b"/>
            <a:pathLst>
              <a:path w="2573878" h="2611869">
                <a:moveTo>
                  <a:pt x="0" y="0"/>
                </a:moveTo>
                <a:lnTo>
                  <a:pt x="2573878" y="0"/>
                </a:lnTo>
                <a:lnTo>
                  <a:pt x="2573878" y="2611869"/>
                </a:lnTo>
                <a:lnTo>
                  <a:pt x="0" y="26118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129665" y="1176187"/>
            <a:ext cx="5043855" cy="726144"/>
          </a:xfrm>
          <a:prstGeom prst="rect">
            <a:avLst/>
          </a:prstGeom>
        </p:spPr>
        <p:txBody>
          <a:bodyPr lIns="0" tIns="0" rIns="0" bIns="0" rtlCol="0" anchor="t">
            <a:spAutoFit/>
          </a:bodyPr>
          <a:lstStyle/>
          <a:p>
            <a:pPr algn="l">
              <a:lnSpc>
                <a:spcPts val="5760"/>
              </a:lnSpc>
            </a:pPr>
            <a:r>
              <a:rPr lang="en-US" sz="4877" b="1" spc="9">
                <a:solidFill>
                  <a:srgbClr val="C20000"/>
                </a:solidFill>
                <a:latin typeface="IBM Plex Sans Condensed Bold"/>
                <a:ea typeface="IBM Plex Sans Condensed Bold"/>
                <a:cs typeface="IBM Plex Sans Condensed Bold"/>
                <a:sym typeface="IBM Plex Sans Condensed Bold"/>
              </a:rPr>
              <a:t>Solution space</a:t>
            </a:r>
          </a:p>
        </p:txBody>
      </p:sp>
      <p:sp>
        <p:nvSpPr>
          <p:cNvPr id="8" name="TextBox 8"/>
          <p:cNvSpPr txBox="1"/>
          <p:nvPr/>
        </p:nvSpPr>
        <p:spPr>
          <a:xfrm>
            <a:off x="1486633" y="1489158"/>
            <a:ext cx="91307" cy="654415"/>
          </a:xfrm>
          <a:prstGeom prst="rect">
            <a:avLst/>
          </a:prstGeom>
        </p:spPr>
        <p:txBody>
          <a:bodyPr lIns="0" tIns="0" rIns="0" bIns="0" rtlCol="0" anchor="t">
            <a:spAutoFit/>
          </a:bodyPr>
          <a:lstStyle/>
          <a:p>
            <a:pPr algn="l">
              <a:lnSpc>
                <a:spcPts val="6030"/>
              </a:lnSpc>
            </a:pPr>
            <a:r>
              <a:rPr lang="en-US" sz="2775" b="1">
                <a:solidFill>
                  <a:srgbClr val="0E2638"/>
                </a:solidFill>
                <a:latin typeface="IBM Plex Sans Condensed Bold"/>
                <a:ea typeface="IBM Plex Sans Condensed Bold"/>
                <a:cs typeface="IBM Plex Sans Condensed Bold"/>
                <a:sym typeface="IBM Plex Sans Condensed Bold"/>
              </a:rPr>
              <a:t> </a:t>
            </a:r>
          </a:p>
        </p:txBody>
      </p:sp>
      <p:sp>
        <p:nvSpPr>
          <p:cNvPr id="9" name="TextBox 9"/>
          <p:cNvSpPr txBox="1"/>
          <p:nvPr/>
        </p:nvSpPr>
        <p:spPr>
          <a:xfrm>
            <a:off x="1543402" y="2889599"/>
            <a:ext cx="82077" cy="353092"/>
          </a:xfrm>
          <a:prstGeom prst="rect">
            <a:avLst/>
          </a:prstGeom>
        </p:spPr>
        <p:txBody>
          <a:bodyPr lIns="0" tIns="0" rIns="0" bIns="0" rtlCol="0" anchor="t">
            <a:spAutoFit/>
          </a:bodyPr>
          <a:lstStyle/>
          <a:p>
            <a:pPr algn="l">
              <a:lnSpc>
                <a:spcPts val="2928"/>
              </a:lnSpc>
            </a:pPr>
            <a:r>
              <a:rPr lang="en-US" sz="2400">
                <a:solidFill>
                  <a:srgbClr val="0E2638"/>
                </a:solidFill>
                <a:latin typeface="IBM Plex Sans Condensed"/>
                <a:ea typeface="IBM Plex Sans Condensed"/>
                <a:cs typeface="IBM Plex Sans Condensed"/>
                <a:sym typeface="IBM Plex Sans Condensed"/>
              </a:rPr>
              <a:t> </a:t>
            </a:r>
          </a:p>
        </p:txBody>
      </p:sp>
      <p:sp>
        <p:nvSpPr>
          <p:cNvPr id="10" name="TextBox 10"/>
          <p:cNvSpPr txBox="1"/>
          <p:nvPr/>
        </p:nvSpPr>
        <p:spPr>
          <a:xfrm>
            <a:off x="2634996" y="3623281"/>
            <a:ext cx="82077" cy="353092"/>
          </a:xfrm>
          <a:prstGeom prst="rect">
            <a:avLst/>
          </a:prstGeom>
        </p:spPr>
        <p:txBody>
          <a:bodyPr lIns="0" tIns="0" rIns="0" bIns="0" rtlCol="0" anchor="t">
            <a:spAutoFit/>
          </a:bodyPr>
          <a:lstStyle/>
          <a:p>
            <a:pPr algn="l">
              <a:lnSpc>
                <a:spcPts val="2928"/>
              </a:lnSpc>
            </a:pPr>
            <a:r>
              <a:rPr lang="en-US" sz="2400">
                <a:solidFill>
                  <a:srgbClr val="0E2638"/>
                </a:solidFill>
                <a:latin typeface="IBM Plex Sans Condensed"/>
                <a:ea typeface="IBM Plex Sans Condensed"/>
                <a:cs typeface="IBM Plex Sans Condensed"/>
                <a:sym typeface="IBM Plex Sans Condensed"/>
              </a:rPr>
              <a:t> </a:t>
            </a:r>
          </a:p>
        </p:txBody>
      </p:sp>
      <p:sp>
        <p:nvSpPr>
          <p:cNvPr id="11" name="TextBox 11"/>
          <p:cNvSpPr txBox="1"/>
          <p:nvPr/>
        </p:nvSpPr>
        <p:spPr>
          <a:xfrm>
            <a:off x="870476" y="354556"/>
            <a:ext cx="3483728" cy="313690"/>
          </a:xfrm>
          <a:prstGeom prst="rect">
            <a:avLst/>
          </a:prstGeom>
        </p:spPr>
        <p:txBody>
          <a:bodyPr lIns="0" tIns="0" rIns="0" bIns="0" rtlCol="0" anchor="t">
            <a:spAutoFit/>
          </a:bodyPr>
          <a:lstStyle/>
          <a:p>
            <a:pPr algn="l">
              <a:lnSpc>
                <a:spcPts val="2660"/>
              </a:lnSpc>
              <a:spcBef>
                <a:spcPct val="0"/>
              </a:spcBef>
            </a:pPr>
            <a:r>
              <a:rPr lang="en-US" sz="1900" b="1">
                <a:solidFill>
                  <a:srgbClr val="000000"/>
                </a:solidFill>
                <a:latin typeface="IBM Plex Sans Condensed Bold"/>
                <a:ea typeface="IBM Plex Sans Condensed Bold"/>
                <a:cs typeface="IBM Plex Sans Condensed Bold"/>
                <a:sym typeface="IBM Plex Sans Condensed Bold"/>
              </a:rPr>
              <a:t>AI-Powered Project Insights</a:t>
            </a:r>
          </a:p>
        </p:txBody>
      </p:sp>
      <p:sp>
        <p:nvSpPr>
          <p:cNvPr id="12" name="TextBox 12"/>
          <p:cNvSpPr txBox="1"/>
          <p:nvPr/>
        </p:nvSpPr>
        <p:spPr>
          <a:xfrm>
            <a:off x="1120140" y="1959959"/>
            <a:ext cx="15393005" cy="462915"/>
          </a:xfrm>
          <a:prstGeom prst="rect">
            <a:avLst/>
          </a:prstGeom>
        </p:spPr>
        <p:txBody>
          <a:bodyPr lIns="0" tIns="0" rIns="0" bIns="0" rtlCol="0" anchor="t">
            <a:spAutoFit/>
          </a:bodyPr>
          <a:lstStyle/>
          <a:p>
            <a:pPr>
              <a:lnSpc>
                <a:spcPts val="3884"/>
              </a:lnSpc>
            </a:pPr>
            <a:r>
              <a:rPr lang="en-US" sz="2750" b="1" spc="2">
                <a:solidFill>
                  <a:srgbClr val="0E2638"/>
                </a:solidFill>
                <a:latin typeface="IBM Plex Sans Condensed Bold"/>
                <a:ea typeface="IBM Plex Sans Condensed Bold"/>
                <a:cs typeface="IBM Plex Sans Condensed Bold"/>
                <a:sym typeface="IBM Plex Sans Condensed Bold"/>
              </a:rPr>
              <a:t>Listings earned their trust. Insights will keep it!</a:t>
            </a:r>
          </a:p>
        </p:txBody>
      </p:sp>
      <p:sp>
        <p:nvSpPr>
          <p:cNvPr id="13" name="TextBox 13"/>
          <p:cNvSpPr txBox="1"/>
          <p:nvPr/>
        </p:nvSpPr>
        <p:spPr>
          <a:xfrm>
            <a:off x="1698272" y="7918088"/>
            <a:ext cx="1873448" cy="374904"/>
          </a:xfrm>
          <a:prstGeom prst="rect">
            <a:avLst/>
          </a:prstGeom>
        </p:spPr>
        <p:txBody>
          <a:bodyPr lIns="0" tIns="0" rIns="0" bIns="0" rtlCol="0" anchor="t">
            <a:spAutoFit/>
          </a:bodyPr>
          <a:lstStyle/>
          <a:p>
            <a:pPr algn="ctr">
              <a:lnSpc>
                <a:spcPts val="2928"/>
              </a:lnSpc>
              <a:spcBef>
                <a:spcPct val="0"/>
              </a:spcBef>
            </a:pPr>
            <a:r>
              <a:rPr lang="en-US" sz="2400">
                <a:solidFill>
                  <a:srgbClr val="000000"/>
                </a:solidFill>
                <a:latin typeface="IBM Plex Sans Condensed"/>
                <a:ea typeface="IBM Plex Sans Condensed"/>
                <a:cs typeface="IBM Plex Sans Condensed"/>
                <a:sym typeface="IBM Plex Sans Condensed"/>
              </a:rPr>
              <a:t>One-Stop Shop</a:t>
            </a:r>
          </a:p>
        </p:txBody>
      </p:sp>
      <p:sp>
        <p:nvSpPr>
          <p:cNvPr id="14" name="TextBox 14"/>
          <p:cNvSpPr txBox="1"/>
          <p:nvPr/>
        </p:nvSpPr>
        <p:spPr>
          <a:xfrm>
            <a:off x="5551267" y="7918088"/>
            <a:ext cx="2461320" cy="374904"/>
          </a:xfrm>
          <a:prstGeom prst="rect">
            <a:avLst/>
          </a:prstGeom>
        </p:spPr>
        <p:txBody>
          <a:bodyPr lIns="0" tIns="0" rIns="0" bIns="0" rtlCol="0" anchor="t">
            <a:spAutoFit/>
          </a:bodyPr>
          <a:lstStyle/>
          <a:p>
            <a:pPr algn="ctr">
              <a:lnSpc>
                <a:spcPts val="2928"/>
              </a:lnSpc>
              <a:spcBef>
                <a:spcPct val="0"/>
              </a:spcBef>
            </a:pPr>
            <a:r>
              <a:rPr lang="en-US" sz="2400">
                <a:solidFill>
                  <a:srgbClr val="000000"/>
                </a:solidFill>
                <a:latin typeface="IBM Plex Sans Condensed"/>
                <a:ea typeface="IBM Plex Sans Condensed"/>
                <a:cs typeface="IBM Plex Sans Condensed"/>
                <a:sym typeface="IBM Plex Sans Condensed"/>
              </a:rPr>
              <a:t>Confident Decisions</a:t>
            </a:r>
          </a:p>
        </p:txBody>
      </p:sp>
      <p:sp>
        <p:nvSpPr>
          <p:cNvPr id="15" name="TextBox 15"/>
          <p:cNvSpPr txBox="1"/>
          <p:nvPr/>
        </p:nvSpPr>
        <p:spPr>
          <a:xfrm>
            <a:off x="14360091" y="7918088"/>
            <a:ext cx="4930825" cy="374904"/>
          </a:xfrm>
          <a:prstGeom prst="rect">
            <a:avLst/>
          </a:prstGeom>
        </p:spPr>
        <p:txBody>
          <a:bodyPr lIns="0" tIns="0" rIns="0" bIns="0" rtlCol="0" anchor="t">
            <a:spAutoFit/>
          </a:bodyPr>
          <a:lstStyle/>
          <a:p>
            <a:pPr algn="ctr">
              <a:lnSpc>
                <a:spcPts val="2928"/>
              </a:lnSpc>
              <a:spcBef>
                <a:spcPct val="0"/>
              </a:spcBef>
            </a:pPr>
            <a:r>
              <a:rPr lang="en-US" sz="2400">
                <a:solidFill>
                  <a:srgbClr val="000000"/>
                </a:solidFill>
                <a:latin typeface="IBM Plex Sans Condensed"/>
                <a:ea typeface="IBM Plex Sans Condensed"/>
                <a:cs typeface="IBM Plex Sans Condensed"/>
                <a:sym typeface="IBM Plex Sans Condensed"/>
              </a:rPr>
              <a:t>Transform Data into SEO-Driving Stories</a:t>
            </a:r>
          </a:p>
        </p:txBody>
      </p:sp>
      <p:sp>
        <p:nvSpPr>
          <p:cNvPr id="16" name="TextBox 16"/>
          <p:cNvSpPr txBox="1"/>
          <p:nvPr/>
        </p:nvSpPr>
        <p:spPr>
          <a:xfrm>
            <a:off x="10240323" y="7918088"/>
            <a:ext cx="2455813" cy="374904"/>
          </a:xfrm>
          <a:prstGeom prst="rect">
            <a:avLst/>
          </a:prstGeom>
        </p:spPr>
        <p:txBody>
          <a:bodyPr lIns="0" tIns="0" rIns="0" bIns="0" rtlCol="0" anchor="t">
            <a:spAutoFit/>
          </a:bodyPr>
          <a:lstStyle/>
          <a:p>
            <a:pPr algn="ctr">
              <a:lnSpc>
                <a:spcPts val="2928"/>
              </a:lnSpc>
              <a:spcBef>
                <a:spcPct val="0"/>
              </a:spcBef>
            </a:pPr>
            <a:r>
              <a:rPr lang="en-US" sz="2400">
                <a:solidFill>
                  <a:srgbClr val="000000"/>
                </a:solidFill>
                <a:latin typeface="IBM Plex Sans Condensed"/>
                <a:ea typeface="IBM Plex Sans Condensed"/>
                <a:cs typeface="IBM Plex Sans Condensed"/>
                <a:sym typeface="IBM Plex Sans Condensed"/>
              </a:rPr>
              <a:t>Context, Not Clutter</a:t>
            </a:r>
          </a:p>
        </p:txBody>
      </p:sp>
      <p:sp>
        <p:nvSpPr>
          <p:cNvPr id="17" name="AutoShape 17"/>
          <p:cNvSpPr/>
          <p:nvPr/>
        </p:nvSpPr>
        <p:spPr>
          <a:xfrm>
            <a:off x="4618708" y="3632806"/>
            <a:ext cx="0" cy="4785481"/>
          </a:xfrm>
          <a:prstGeom prst="line">
            <a:avLst/>
          </a:prstGeom>
          <a:ln w="19050" cap="rnd">
            <a:solidFill>
              <a:srgbClr val="D9D9D9"/>
            </a:solidFill>
            <a:prstDash val="solid"/>
            <a:headEnd type="none" w="sm" len="sm"/>
            <a:tailEnd type="none" w="sm" len="sm"/>
          </a:ln>
        </p:spPr>
        <p:txBody>
          <a:bodyPr/>
          <a:lstStyle/>
          <a:p>
            <a:endParaRPr lang="en-US"/>
          </a:p>
        </p:txBody>
      </p:sp>
      <p:sp>
        <p:nvSpPr>
          <p:cNvPr id="18" name="AutoShape 18"/>
          <p:cNvSpPr/>
          <p:nvPr/>
        </p:nvSpPr>
        <p:spPr>
          <a:xfrm>
            <a:off x="8887995" y="3632806"/>
            <a:ext cx="0" cy="4785481"/>
          </a:xfrm>
          <a:prstGeom prst="line">
            <a:avLst/>
          </a:prstGeom>
          <a:ln w="19050" cap="rnd">
            <a:solidFill>
              <a:srgbClr val="D9D9D9"/>
            </a:solidFill>
            <a:prstDash val="solid"/>
            <a:headEnd type="none" w="sm" len="sm"/>
            <a:tailEnd type="none" w="sm" len="sm"/>
          </a:ln>
        </p:spPr>
        <p:txBody>
          <a:bodyPr/>
          <a:lstStyle/>
          <a:p>
            <a:endParaRPr lang="en-US"/>
          </a:p>
        </p:txBody>
      </p:sp>
      <p:sp>
        <p:nvSpPr>
          <p:cNvPr id="19" name="AutoShape 19"/>
          <p:cNvSpPr/>
          <p:nvPr/>
        </p:nvSpPr>
        <p:spPr>
          <a:xfrm>
            <a:off x="14048465" y="3632806"/>
            <a:ext cx="0" cy="4785481"/>
          </a:xfrm>
          <a:prstGeom prst="line">
            <a:avLst/>
          </a:prstGeom>
          <a:ln w="19050" cap="rnd">
            <a:solidFill>
              <a:srgbClr val="D9D9D9"/>
            </a:solidFill>
            <a:prstDash val="solid"/>
            <a:headEnd type="none" w="sm" len="sm"/>
            <a:tailEnd type="none" w="sm" len="sm"/>
          </a:ln>
        </p:spPr>
        <p:txBody>
          <a:bodyPr/>
          <a:lstStyle/>
          <a:p>
            <a:endParaRPr lang="en-US"/>
          </a:p>
        </p:txBody>
      </p:sp>
      <p:sp>
        <p:nvSpPr>
          <p:cNvPr id="23" name="TextBox 8">
            <a:extLst>
              <a:ext uri="{FF2B5EF4-FFF2-40B4-BE49-F238E27FC236}">
                <a16:creationId xmlns:a16="http://schemas.microsoft.com/office/drawing/2014/main" id="{A5F7F71D-BB81-76A4-A001-1101FC2A1409}"/>
              </a:ext>
            </a:extLst>
          </p:cNvPr>
          <p:cNvSpPr txBox="1"/>
          <p:nvPr/>
        </p:nvSpPr>
        <p:spPr>
          <a:xfrm>
            <a:off x="18968629" y="10700366"/>
            <a:ext cx="322287" cy="299056"/>
          </a:xfrm>
          <a:prstGeom prst="rect">
            <a:avLst/>
          </a:prstGeom>
        </p:spPr>
        <p:txBody>
          <a:bodyPr wrap="square" lIns="0" tIns="0" rIns="0" bIns="0" rtlCol="0" anchor="t">
            <a:spAutoFit/>
          </a:bodyPr>
          <a:lstStyle/>
          <a:p>
            <a:pPr algn="l">
              <a:lnSpc>
                <a:spcPts val="2520"/>
              </a:lnSpc>
            </a:pPr>
            <a:r>
              <a:rPr lang="en-US" b="1">
                <a:solidFill>
                  <a:srgbClr val="0E2638"/>
                </a:solidFill>
                <a:latin typeface="IBM Plex Sans Condensed Bold"/>
                <a:ea typeface="IBM Plex Sans Condensed Bold"/>
                <a:cs typeface="IBM Plex Sans Condensed Bold"/>
                <a:sym typeface="IBM Plex Sans Condensed Bold"/>
              </a:rPr>
              <a:t>04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799480" y="3223121"/>
            <a:ext cx="1306344" cy="1305783"/>
          </a:xfrm>
          <a:custGeom>
            <a:avLst/>
            <a:gdLst/>
            <a:ahLst/>
            <a:cxnLst/>
            <a:rect l="l" t="t" r="r" b="b"/>
            <a:pathLst>
              <a:path w="1306344" h="1305783">
                <a:moveTo>
                  <a:pt x="0" y="0"/>
                </a:moveTo>
                <a:lnTo>
                  <a:pt x="1306344" y="0"/>
                </a:lnTo>
                <a:lnTo>
                  <a:pt x="1306344" y="1305783"/>
                </a:lnTo>
                <a:lnTo>
                  <a:pt x="0" y="1305783"/>
                </a:lnTo>
                <a:lnTo>
                  <a:pt x="0" y="0"/>
                </a:lnTo>
                <a:close/>
              </a:path>
            </a:pathLst>
          </a:custGeom>
          <a:blipFill>
            <a:blip r:embed="rId3"/>
            <a:stretch>
              <a:fillRect b="-4"/>
            </a:stretch>
          </a:blipFill>
        </p:spPr>
        <p:txBody>
          <a:bodyPr/>
          <a:lstStyle/>
          <a:p>
            <a:endParaRPr lang="en-US"/>
          </a:p>
        </p:txBody>
      </p:sp>
      <p:sp>
        <p:nvSpPr>
          <p:cNvPr id="3" name="Freeform 3"/>
          <p:cNvSpPr/>
          <p:nvPr/>
        </p:nvSpPr>
        <p:spPr>
          <a:xfrm>
            <a:off x="15986051" y="1106982"/>
            <a:ext cx="953522" cy="848662"/>
          </a:xfrm>
          <a:custGeom>
            <a:avLst/>
            <a:gdLst/>
            <a:ahLst/>
            <a:cxnLst/>
            <a:rect l="l" t="t" r="r" b="b"/>
            <a:pathLst>
              <a:path w="953522" h="848662">
                <a:moveTo>
                  <a:pt x="0" y="0"/>
                </a:moveTo>
                <a:lnTo>
                  <a:pt x="953522" y="0"/>
                </a:lnTo>
                <a:lnTo>
                  <a:pt x="953522" y="848663"/>
                </a:lnTo>
                <a:lnTo>
                  <a:pt x="0" y="848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16014786" y="4976390"/>
            <a:ext cx="875733" cy="137748"/>
          </a:xfrm>
          <a:custGeom>
            <a:avLst/>
            <a:gdLst/>
            <a:ahLst/>
            <a:cxnLst/>
            <a:rect l="l" t="t" r="r" b="b"/>
            <a:pathLst>
              <a:path w="875733" h="137748">
                <a:moveTo>
                  <a:pt x="0" y="0"/>
                </a:moveTo>
                <a:lnTo>
                  <a:pt x="875733" y="0"/>
                </a:lnTo>
                <a:lnTo>
                  <a:pt x="875733" y="137748"/>
                </a:lnTo>
                <a:lnTo>
                  <a:pt x="0" y="1377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000185" y="5561342"/>
            <a:ext cx="3447650" cy="4605643"/>
          </a:xfrm>
          <a:custGeom>
            <a:avLst/>
            <a:gdLst/>
            <a:ahLst/>
            <a:cxnLst/>
            <a:rect l="l" t="t" r="r" b="b"/>
            <a:pathLst>
              <a:path w="3447650" h="4605643">
                <a:moveTo>
                  <a:pt x="0" y="0"/>
                </a:moveTo>
                <a:lnTo>
                  <a:pt x="3447650" y="0"/>
                </a:lnTo>
                <a:lnTo>
                  <a:pt x="3447650" y="4605643"/>
                </a:lnTo>
                <a:lnTo>
                  <a:pt x="0" y="46056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7174278" y="1551359"/>
            <a:ext cx="863990" cy="863681"/>
          </a:xfrm>
          <a:custGeom>
            <a:avLst/>
            <a:gdLst/>
            <a:ahLst/>
            <a:cxnLst/>
            <a:rect l="l" t="t" r="r" b="b"/>
            <a:pathLst>
              <a:path w="863990" h="863681">
                <a:moveTo>
                  <a:pt x="0" y="0"/>
                </a:moveTo>
                <a:lnTo>
                  <a:pt x="863990" y="0"/>
                </a:lnTo>
                <a:lnTo>
                  <a:pt x="863990" y="863681"/>
                </a:lnTo>
                <a:lnTo>
                  <a:pt x="0" y="863681"/>
                </a:lnTo>
                <a:lnTo>
                  <a:pt x="0" y="0"/>
                </a:lnTo>
                <a:close/>
              </a:path>
            </a:pathLst>
          </a:custGeom>
          <a:blipFill>
            <a:blip r:embed="rId10"/>
            <a:stretch>
              <a:fillRect/>
            </a:stretch>
          </a:blipFill>
        </p:spPr>
        <p:txBody>
          <a:bodyPr/>
          <a:lstStyle/>
          <a:p>
            <a:endParaRPr lang="en-US"/>
          </a:p>
        </p:txBody>
      </p:sp>
      <p:sp>
        <p:nvSpPr>
          <p:cNvPr id="7" name="Freeform 7"/>
          <p:cNvSpPr/>
          <p:nvPr/>
        </p:nvSpPr>
        <p:spPr>
          <a:xfrm>
            <a:off x="18140434" y="2415040"/>
            <a:ext cx="827651" cy="827651"/>
          </a:xfrm>
          <a:custGeom>
            <a:avLst/>
            <a:gdLst/>
            <a:ahLst/>
            <a:cxnLst/>
            <a:rect l="l" t="t" r="r" b="b"/>
            <a:pathLst>
              <a:path w="827651" h="827651">
                <a:moveTo>
                  <a:pt x="0" y="0"/>
                </a:moveTo>
                <a:lnTo>
                  <a:pt x="827651" y="0"/>
                </a:lnTo>
                <a:lnTo>
                  <a:pt x="827651" y="827651"/>
                </a:lnTo>
                <a:lnTo>
                  <a:pt x="0" y="827651"/>
                </a:lnTo>
                <a:lnTo>
                  <a:pt x="0" y="0"/>
                </a:lnTo>
                <a:close/>
              </a:path>
            </a:pathLst>
          </a:custGeom>
          <a:blipFill>
            <a:blip r:embed="rId11"/>
            <a:stretch>
              <a:fillRect/>
            </a:stretch>
          </a:blipFill>
        </p:spPr>
        <p:txBody>
          <a:bodyPr/>
          <a:lstStyle/>
          <a:p>
            <a:endParaRPr lang="en-US"/>
          </a:p>
        </p:txBody>
      </p:sp>
      <p:sp>
        <p:nvSpPr>
          <p:cNvPr id="8" name="Freeform 8"/>
          <p:cNvSpPr/>
          <p:nvPr/>
        </p:nvSpPr>
        <p:spPr>
          <a:xfrm>
            <a:off x="14120592" y="2219290"/>
            <a:ext cx="972337" cy="828536"/>
          </a:xfrm>
          <a:custGeom>
            <a:avLst/>
            <a:gdLst/>
            <a:ahLst/>
            <a:cxnLst/>
            <a:rect l="l" t="t" r="r" b="b"/>
            <a:pathLst>
              <a:path w="972337" h="828536">
                <a:moveTo>
                  <a:pt x="0" y="0"/>
                </a:moveTo>
                <a:lnTo>
                  <a:pt x="972337" y="0"/>
                </a:lnTo>
                <a:lnTo>
                  <a:pt x="972337" y="828536"/>
                </a:lnTo>
                <a:lnTo>
                  <a:pt x="0" y="828536"/>
                </a:lnTo>
                <a:lnTo>
                  <a:pt x="0" y="0"/>
                </a:lnTo>
                <a:close/>
              </a:path>
            </a:pathLst>
          </a:custGeom>
          <a:blipFill>
            <a:blip r:embed="rId12"/>
            <a:stretch>
              <a:fillRect l="-28494" t="-12618" r="-27672" b="-9561"/>
            </a:stretch>
          </a:blipFill>
        </p:spPr>
        <p:txBody>
          <a:bodyPr/>
          <a:lstStyle/>
          <a:p>
            <a:endParaRPr lang="en-US"/>
          </a:p>
        </p:txBody>
      </p:sp>
      <p:sp>
        <p:nvSpPr>
          <p:cNvPr id="9" name="Freeform 9"/>
          <p:cNvSpPr/>
          <p:nvPr/>
        </p:nvSpPr>
        <p:spPr>
          <a:xfrm>
            <a:off x="14823554" y="1629269"/>
            <a:ext cx="1173125" cy="743933"/>
          </a:xfrm>
          <a:custGeom>
            <a:avLst/>
            <a:gdLst/>
            <a:ahLst/>
            <a:cxnLst/>
            <a:rect l="l" t="t" r="r" b="b"/>
            <a:pathLst>
              <a:path w="1173125" h="743933">
                <a:moveTo>
                  <a:pt x="0" y="0"/>
                </a:moveTo>
                <a:lnTo>
                  <a:pt x="1173126" y="0"/>
                </a:lnTo>
                <a:lnTo>
                  <a:pt x="1173126" y="743933"/>
                </a:lnTo>
                <a:lnTo>
                  <a:pt x="0" y="743933"/>
                </a:lnTo>
                <a:lnTo>
                  <a:pt x="0" y="0"/>
                </a:lnTo>
                <a:close/>
              </a:path>
            </a:pathLst>
          </a:custGeom>
          <a:blipFill>
            <a:blip r:embed="rId13"/>
            <a:stretch>
              <a:fillRect l="-35747" t="-14885" r="-33940" b="-18907"/>
            </a:stretch>
          </a:blipFill>
        </p:spPr>
        <p:txBody>
          <a:bodyPr/>
          <a:lstStyle/>
          <a:p>
            <a:endParaRPr lang="en-US"/>
          </a:p>
        </p:txBody>
      </p:sp>
      <p:sp>
        <p:nvSpPr>
          <p:cNvPr id="10" name="TextBox 10"/>
          <p:cNvSpPr txBox="1"/>
          <p:nvPr/>
        </p:nvSpPr>
        <p:spPr>
          <a:xfrm>
            <a:off x="15203177" y="5723903"/>
            <a:ext cx="48554" cy="133555"/>
          </a:xfrm>
          <a:prstGeom prst="rect">
            <a:avLst/>
          </a:prstGeom>
        </p:spPr>
        <p:txBody>
          <a:bodyPr lIns="0" tIns="0" rIns="0" bIns="0" rtlCol="0" anchor="t">
            <a:spAutoFit/>
          </a:bodyPr>
          <a:lstStyle/>
          <a:p>
            <a:pPr algn="l">
              <a:lnSpc>
                <a:spcPts val="1199"/>
              </a:lnSpc>
            </a:pPr>
            <a:r>
              <a:rPr lang="en-US" sz="999">
                <a:solidFill>
                  <a:srgbClr val="0E2638"/>
                </a:solidFill>
                <a:latin typeface="IBM Plex Sans Condensed"/>
                <a:ea typeface="IBM Plex Sans Condensed"/>
                <a:cs typeface="IBM Plex Sans Condensed"/>
                <a:sym typeface="IBM Plex Sans Condensed"/>
              </a:rPr>
              <a:t>{</a:t>
            </a:r>
          </a:p>
        </p:txBody>
      </p:sp>
      <p:sp>
        <p:nvSpPr>
          <p:cNvPr id="11" name="TextBox 11"/>
          <p:cNvSpPr txBox="1"/>
          <p:nvPr/>
        </p:nvSpPr>
        <p:spPr>
          <a:xfrm>
            <a:off x="15270080" y="5872064"/>
            <a:ext cx="624497" cy="133354"/>
          </a:xfrm>
          <a:prstGeom prst="rect">
            <a:avLst/>
          </a:prstGeom>
        </p:spPr>
        <p:txBody>
          <a:bodyPr lIns="0" tIns="0" rIns="0" bIns="0" rtlCol="0" anchor="t">
            <a:spAutoFit/>
          </a:bodyPr>
          <a:lstStyle/>
          <a:p>
            <a:pPr algn="l">
              <a:lnSpc>
                <a:spcPts val="1197"/>
              </a:lnSpc>
            </a:pPr>
            <a:r>
              <a:rPr lang="en-US" sz="998">
                <a:solidFill>
                  <a:srgbClr val="0E2638"/>
                </a:solidFill>
                <a:latin typeface="IBM Plex Sans Condensed"/>
                <a:ea typeface="IBM Plex Sans Condensed"/>
                <a:cs typeface="IBM Plex Sans Condensed"/>
                <a:sym typeface="IBM Plex Sans Condensed"/>
              </a:rPr>
              <a:t>”project": {</a:t>
            </a:r>
          </a:p>
        </p:txBody>
      </p:sp>
      <p:sp>
        <p:nvSpPr>
          <p:cNvPr id="12" name="TextBox 12"/>
          <p:cNvSpPr txBox="1"/>
          <p:nvPr/>
        </p:nvSpPr>
        <p:spPr>
          <a:xfrm>
            <a:off x="15336977" y="6025095"/>
            <a:ext cx="1820892" cy="133555"/>
          </a:xfrm>
          <a:prstGeom prst="rect">
            <a:avLst/>
          </a:prstGeom>
        </p:spPr>
        <p:txBody>
          <a:bodyPr lIns="0" tIns="0" rIns="0" bIns="0" rtlCol="0" anchor="t">
            <a:spAutoFit/>
          </a:bodyPr>
          <a:lstStyle/>
          <a:p>
            <a:pPr algn="l">
              <a:lnSpc>
                <a:spcPts val="1199"/>
              </a:lnSpc>
            </a:pPr>
            <a:r>
              <a:rPr lang="en-US" sz="999">
                <a:solidFill>
                  <a:srgbClr val="0E2638"/>
                </a:solidFill>
                <a:latin typeface="IBM Plex Sans Condensed"/>
                <a:ea typeface="IBM Plex Sans Condensed"/>
                <a:cs typeface="IBM Plex Sans Condensed"/>
                <a:sym typeface="IBM Plex Sans Condensed"/>
              </a:rPr>
              <a:t>"core_property_unit_specifics": {</a:t>
            </a:r>
          </a:p>
        </p:txBody>
      </p:sp>
      <p:sp>
        <p:nvSpPr>
          <p:cNvPr id="13" name="TextBox 13"/>
          <p:cNvSpPr txBox="1"/>
          <p:nvPr/>
        </p:nvSpPr>
        <p:spPr>
          <a:xfrm>
            <a:off x="15404091" y="6178542"/>
            <a:ext cx="1179689" cy="133354"/>
          </a:xfrm>
          <a:prstGeom prst="rect">
            <a:avLst/>
          </a:prstGeom>
        </p:spPr>
        <p:txBody>
          <a:bodyPr lIns="0" tIns="0" rIns="0" bIns="0" rtlCol="0" anchor="t">
            <a:spAutoFit/>
          </a:bodyPr>
          <a:lstStyle/>
          <a:p>
            <a:pPr algn="l">
              <a:lnSpc>
                <a:spcPts val="1197"/>
              </a:lnSpc>
            </a:pPr>
            <a:r>
              <a:rPr lang="en-US" sz="998">
                <a:solidFill>
                  <a:srgbClr val="0E2638"/>
                </a:solidFill>
                <a:latin typeface="IBM Plex Sans Condensed"/>
                <a:ea typeface="IBM Plex Sans Condensed"/>
                <a:cs typeface="IBM Plex Sans Condensed"/>
                <a:sym typeface="IBM Plex Sans Condensed"/>
              </a:rPr>
              <a:t>"project_overview": {</a:t>
            </a:r>
          </a:p>
        </p:txBody>
      </p:sp>
      <p:sp>
        <p:nvSpPr>
          <p:cNvPr id="14" name="TextBox 14"/>
          <p:cNvSpPr txBox="1"/>
          <p:nvPr/>
        </p:nvSpPr>
        <p:spPr>
          <a:xfrm>
            <a:off x="15470994" y="6331710"/>
            <a:ext cx="490026" cy="133354"/>
          </a:xfrm>
          <a:prstGeom prst="rect">
            <a:avLst/>
          </a:prstGeom>
        </p:spPr>
        <p:txBody>
          <a:bodyPr lIns="0" tIns="0" rIns="0" bIns="0" rtlCol="0" anchor="t">
            <a:spAutoFit/>
          </a:bodyPr>
          <a:lstStyle/>
          <a:p>
            <a:pPr algn="l">
              <a:lnSpc>
                <a:spcPts val="1197"/>
              </a:lnSpc>
            </a:pPr>
            <a:r>
              <a:rPr lang="en-US" sz="998">
                <a:solidFill>
                  <a:srgbClr val="0E2638"/>
                </a:solidFill>
                <a:latin typeface="IBM Plex Sans Condensed"/>
                <a:ea typeface="IBM Plex Sans Condensed"/>
                <a:cs typeface="IBM Plex Sans Condensed"/>
                <a:sym typeface="IBM Plex Sans Condensed"/>
              </a:rPr>
              <a:t>"data": {</a:t>
            </a:r>
          </a:p>
        </p:txBody>
      </p:sp>
      <p:sp>
        <p:nvSpPr>
          <p:cNvPr id="15" name="TextBox 15"/>
          <p:cNvSpPr txBox="1"/>
          <p:nvPr/>
        </p:nvSpPr>
        <p:spPr>
          <a:xfrm>
            <a:off x="15537891" y="6484741"/>
            <a:ext cx="2781556" cy="741320"/>
          </a:xfrm>
          <a:prstGeom prst="rect">
            <a:avLst/>
          </a:prstGeom>
        </p:spPr>
        <p:txBody>
          <a:bodyPr lIns="0" tIns="0" rIns="0" bIns="0" rtlCol="0" anchor="t">
            <a:spAutoFit/>
          </a:bodyPr>
          <a:lstStyle/>
          <a:p>
            <a:pPr algn="just">
              <a:lnSpc>
                <a:spcPts val="1199"/>
              </a:lnSpc>
            </a:pPr>
            <a:r>
              <a:rPr lang="en-US" sz="999">
                <a:solidFill>
                  <a:srgbClr val="0E2638"/>
                </a:solidFill>
                <a:latin typeface="IBM Plex Sans Condensed"/>
                <a:ea typeface="IBM Plex Sans Condensed"/>
                <a:cs typeface="IBM Plex Sans Condensed"/>
                <a:sym typeface="IBM Plex Sans Condensed"/>
              </a:rPr>
              <a:t>"project_id": "23534", "project_type": "PROPERTY", "project_name": "Parc Esta", "project_display_type": "Condominium", "project_description": "822 Sims Avenue 400822, </a:t>
            </a:r>
          </a:p>
        </p:txBody>
      </p:sp>
      <p:sp>
        <p:nvSpPr>
          <p:cNvPr id="16" name="TextBox 16"/>
          <p:cNvSpPr txBox="1"/>
          <p:nvPr/>
        </p:nvSpPr>
        <p:spPr>
          <a:xfrm>
            <a:off x="15537891" y="7270057"/>
            <a:ext cx="1894703" cy="257179"/>
          </a:xfrm>
          <a:prstGeom prst="rect">
            <a:avLst/>
          </a:prstGeom>
        </p:spPr>
        <p:txBody>
          <a:bodyPr lIns="0" tIns="0" rIns="0" bIns="0" rtlCol="0" anchor="t">
            <a:spAutoFit/>
          </a:bodyPr>
          <a:lstStyle/>
          <a:p>
            <a:pPr algn="l">
              <a:lnSpc>
                <a:spcPts val="2495"/>
              </a:lnSpc>
            </a:pPr>
            <a:r>
              <a:rPr lang="en-US" sz="998">
                <a:solidFill>
                  <a:srgbClr val="0E2638"/>
                </a:solidFill>
                <a:latin typeface="IBM Plex Sans Condensed"/>
                <a:ea typeface="IBM Plex Sans Condensed"/>
                <a:cs typeface="IBM Plex Sans Condensed"/>
                <a:sym typeface="IBM Plex Sans Condensed"/>
              </a:rPr>
              <a:t>"property_type_group": "CONDO",</a:t>
            </a:r>
          </a:p>
        </p:txBody>
      </p:sp>
      <p:sp>
        <p:nvSpPr>
          <p:cNvPr id="17" name="TextBox 17"/>
          <p:cNvSpPr txBox="1"/>
          <p:nvPr/>
        </p:nvSpPr>
        <p:spPr>
          <a:xfrm>
            <a:off x="16065565" y="7613593"/>
            <a:ext cx="34183" cy="66880"/>
          </a:xfrm>
          <a:prstGeom prst="rect">
            <a:avLst/>
          </a:prstGeom>
        </p:spPr>
        <p:txBody>
          <a:bodyPr lIns="0" tIns="0" rIns="0" bIns="0" rtlCol="0" anchor="t">
            <a:spAutoFit/>
          </a:bodyPr>
          <a:lstStyle/>
          <a:p>
            <a:pPr algn="l">
              <a:lnSpc>
                <a:spcPts val="499"/>
              </a:lnSpc>
            </a:pPr>
            <a:r>
              <a:rPr lang="en-US" sz="999">
                <a:solidFill>
                  <a:srgbClr val="0E2638"/>
                </a:solidFill>
                <a:latin typeface="IBM Plex Sans Condensed"/>
                <a:ea typeface="IBM Plex Sans Condensed"/>
                <a:cs typeface="IBM Plex Sans Condensed"/>
                <a:sym typeface="IBM Plex Sans Condensed"/>
              </a:rPr>
              <a:t> </a:t>
            </a:r>
          </a:p>
        </p:txBody>
      </p:sp>
      <p:sp>
        <p:nvSpPr>
          <p:cNvPr id="18" name="TextBox 18"/>
          <p:cNvSpPr txBox="1"/>
          <p:nvPr/>
        </p:nvSpPr>
        <p:spPr>
          <a:xfrm>
            <a:off x="15537891" y="7624161"/>
            <a:ext cx="1209641" cy="209554"/>
          </a:xfrm>
          <a:prstGeom prst="rect">
            <a:avLst/>
          </a:prstGeom>
        </p:spPr>
        <p:txBody>
          <a:bodyPr lIns="0" tIns="0" rIns="0" bIns="0" rtlCol="0" anchor="t">
            <a:spAutoFit/>
          </a:bodyPr>
          <a:lstStyle/>
          <a:p>
            <a:pPr algn="l">
              <a:lnSpc>
                <a:spcPts val="1916"/>
              </a:lnSpc>
            </a:pPr>
            <a:r>
              <a:rPr lang="en-US" sz="998">
                <a:solidFill>
                  <a:srgbClr val="0E2638"/>
                </a:solidFill>
                <a:latin typeface="IBM Plex Sans Condensed"/>
                <a:ea typeface="IBM Plex Sans Condensed"/>
                <a:cs typeface="IBM Plex Sans Condensed"/>
                <a:sym typeface="IBM Plex Sans Condensed"/>
              </a:rPr>
              <a:t>"developer_details": {</a:t>
            </a:r>
          </a:p>
        </p:txBody>
      </p:sp>
      <p:sp>
        <p:nvSpPr>
          <p:cNvPr id="19" name="TextBox 19"/>
          <p:cNvSpPr txBox="1"/>
          <p:nvPr/>
        </p:nvSpPr>
        <p:spPr>
          <a:xfrm>
            <a:off x="15738736" y="7920272"/>
            <a:ext cx="1644194" cy="219990"/>
          </a:xfrm>
          <a:prstGeom prst="rect">
            <a:avLst/>
          </a:prstGeom>
        </p:spPr>
        <p:txBody>
          <a:bodyPr lIns="0" tIns="0" rIns="0" bIns="0" rtlCol="0" anchor="t">
            <a:spAutoFit/>
          </a:bodyPr>
          <a:lstStyle/>
          <a:p>
            <a:pPr algn="l">
              <a:lnSpc>
                <a:spcPts val="499"/>
              </a:lnSpc>
            </a:pPr>
            <a:r>
              <a:rPr lang="en-US" sz="998">
                <a:solidFill>
                  <a:srgbClr val="0E2638"/>
                </a:solidFill>
                <a:latin typeface="IBM Plex Sans Condensed"/>
                <a:ea typeface="IBM Plex Sans Condensed"/>
                <a:cs typeface="IBM Plex Sans Condensed"/>
                <a:sym typeface="IBM Plex Sans Condensed"/>
              </a:rPr>
              <a:t>"name": "MCL Land Limited",</a:t>
            </a:r>
          </a:p>
          <a:p>
            <a:pPr algn="l">
              <a:lnSpc>
                <a:spcPts val="1915"/>
              </a:lnSpc>
            </a:pPr>
            <a:r>
              <a:rPr lang="en-US" sz="998">
                <a:solidFill>
                  <a:srgbClr val="0E2638"/>
                </a:solidFill>
                <a:latin typeface="IBM Plex Sans Condensed"/>
                <a:ea typeface="IBM Plex Sans Condensed"/>
                <a:cs typeface="IBM Plex Sans Condensed"/>
                <a:sym typeface="IBM Plex Sans Condensed"/>
              </a:rPr>
              <a:t>…</a:t>
            </a:r>
          </a:p>
        </p:txBody>
      </p:sp>
      <p:sp>
        <p:nvSpPr>
          <p:cNvPr id="20" name="TextBox 20"/>
          <p:cNvSpPr txBox="1"/>
          <p:nvPr/>
        </p:nvSpPr>
        <p:spPr>
          <a:xfrm>
            <a:off x="15643524" y="8221469"/>
            <a:ext cx="48486" cy="66679"/>
          </a:xfrm>
          <a:prstGeom prst="rect">
            <a:avLst/>
          </a:prstGeom>
        </p:spPr>
        <p:txBody>
          <a:bodyPr lIns="0" tIns="0" rIns="0" bIns="0" rtlCol="0" anchor="t">
            <a:spAutoFit/>
          </a:bodyPr>
          <a:lstStyle/>
          <a:p>
            <a:pPr algn="l">
              <a:lnSpc>
                <a:spcPts val="499"/>
              </a:lnSpc>
            </a:pPr>
            <a:r>
              <a:rPr lang="en-US" sz="998">
                <a:solidFill>
                  <a:srgbClr val="0E2638"/>
                </a:solidFill>
                <a:latin typeface="IBM Plex Sans Condensed"/>
                <a:ea typeface="IBM Plex Sans Condensed"/>
                <a:cs typeface="IBM Plex Sans Condensed"/>
                <a:sym typeface="IBM Plex Sans Condensed"/>
              </a:rPr>
              <a:t>}</a:t>
            </a:r>
          </a:p>
        </p:txBody>
      </p:sp>
      <p:sp>
        <p:nvSpPr>
          <p:cNvPr id="21" name="TextBox 21"/>
          <p:cNvSpPr txBox="1"/>
          <p:nvPr/>
        </p:nvSpPr>
        <p:spPr>
          <a:xfrm>
            <a:off x="15537891" y="8231625"/>
            <a:ext cx="48554" cy="209755"/>
          </a:xfrm>
          <a:prstGeom prst="rect">
            <a:avLst/>
          </a:prstGeom>
        </p:spPr>
        <p:txBody>
          <a:bodyPr lIns="0" tIns="0" rIns="0" bIns="0" rtlCol="0" anchor="t">
            <a:spAutoFit/>
          </a:bodyPr>
          <a:lstStyle/>
          <a:p>
            <a:pPr algn="l">
              <a:lnSpc>
                <a:spcPts val="1912"/>
              </a:lnSpc>
            </a:pPr>
            <a:r>
              <a:rPr lang="en-US" sz="999">
                <a:solidFill>
                  <a:srgbClr val="0E2638"/>
                </a:solidFill>
                <a:latin typeface="IBM Plex Sans Condensed"/>
                <a:ea typeface="IBM Plex Sans Condensed"/>
                <a:cs typeface="IBM Plex Sans Condensed"/>
                <a:sym typeface="IBM Plex Sans Condensed"/>
              </a:rPr>
              <a:t>}</a:t>
            </a:r>
          </a:p>
        </p:txBody>
      </p:sp>
      <p:sp>
        <p:nvSpPr>
          <p:cNvPr id="22" name="TextBox 22"/>
          <p:cNvSpPr txBox="1"/>
          <p:nvPr/>
        </p:nvSpPr>
        <p:spPr>
          <a:xfrm>
            <a:off x="15437540" y="8518422"/>
            <a:ext cx="2572941" cy="1143663"/>
          </a:xfrm>
          <a:prstGeom prst="rect">
            <a:avLst/>
          </a:prstGeom>
        </p:spPr>
        <p:txBody>
          <a:bodyPr lIns="0" tIns="0" rIns="0" bIns="0" rtlCol="0" anchor="t">
            <a:spAutoFit/>
          </a:bodyPr>
          <a:lstStyle/>
          <a:p>
            <a:pPr algn="l">
              <a:lnSpc>
                <a:spcPts val="504"/>
              </a:lnSpc>
            </a:pPr>
            <a:r>
              <a:rPr lang="en-US" sz="998">
                <a:solidFill>
                  <a:srgbClr val="0E2638"/>
                </a:solidFill>
                <a:latin typeface="IBM Plex Sans Condensed"/>
                <a:ea typeface="IBM Plex Sans Condensed"/>
                <a:cs typeface="IBM Plex Sans Condensed"/>
                <a:sym typeface="IBM Plex Sans Condensed"/>
              </a:rPr>
              <a:t>},</a:t>
            </a:r>
          </a:p>
          <a:p>
            <a:pPr algn="l">
              <a:lnSpc>
                <a:spcPts val="1909"/>
              </a:lnSpc>
            </a:pPr>
            <a:r>
              <a:rPr lang="en-US" sz="998">
                <a:solidFill>
                  <a:srgbClr val="0E2638"/>
                </a:solidFill>
                <a:latin typeface="IBM Plex Sans Condensed"/>
                <a:ea typeface="IBM Plex Sans Condensed"/>
                <a:cs typeface="IBM Plex Sans Condensed"/>
                <a:sym typeface="IBM Plex Sans Condensed"/>
              </a:rPr>
              <a:t>{“location_connectivity_amenities”: … },</a:t>
            </a:r>
          </a:p>
          <a:p>
            <a:pPr algn="l">
              <a:lnSpc>
                <a:spcPts val="505"/>
              </a:lnSpc>
            </a:pPr>
            <a:r>
              <a:rPr lang="en-US" sz="998">
                <a:solidFill>
                  <a:srgbClr val="0E2638"/>
                </a:solidFill>
                <a:latin typeface="IBM Plex Sans Condensed"/>
                <a:ea typeface="IBM Plex Sans Condensed"/>
                <a:cs typeface="IBM Plex Sans Condensed"/>
                <a:sym typeface="IBM Plex Sans Condensed"/>
              </a:rPr>
              <a:t>{“market_performance_analysis”: … },</a:t>
            </a:r>
          </a:p>
          <a:p>
            <a:pPr algn="l">
              <a:lnSpc>
                <a:spcPts val="1823"/>
              </a:lnSpc>
            </a:pPr>
            <a:r>
              <a:rPr lang="en-US" sz="998" spc="0">
                <a:solidFill>
                  <a:srgbClr val="0E2638"/>
                </a:solidFill>
                <a:latin typeface="IBM Plex Sans Condensed"/>
                <a:ea typeface="IBM Plex Sans Condensed"/>
                <a:cs typeface="IBM Plex Sans Condensed"/>
                <a:sym typeface="IBM Plex Sans Condensed"/>
              </a:rPr>
              <a:t>{“living_experience_management”: … },</a:t>
            </a:r>
          </a:p>
          <a:p>
            <a:pPr algn="l">
              <a:lnSpc>
                <a:spcPts val="586"/>
              </a:lnSpc>
            </a:pPr>
            <a:r>
              <a:rPr lang="en-US" sz="999">
                <a:solidFill>
                  <a:srgbClr val="0E2638"/>
                </a:solidFill>
                <a:latin typeface="IBM Plex Sans Condensed"/>
                <a:ea typeface="IBM Plex Sans Condensed"/>
                <a:cs typeface="IBM Plex Sans Condensed"/>
                <a:sym typeface="IBM Plex Sans Condensed"/>
              </a:rPr>
              <a:t>{“competitive_landscape_analysis”: … },</a:t>
            </a:r>
          </a:p>
          <a:p>
            <a:pPr algn="l">
              <a:lnSpc>
                <a:spcPts val="1828"/>
              </a:lnSpc>
            </a:pPr>
            <a:r>
              <a:rPr lang="en-US" sz="998">
                <a:solidFill>
                  <a:srgbClr val="0E2638"/>
                </a:solidFill>
                <a:latin typeface="IBM Plex Sans Condensed"/>
                <a:ea typeface="IBM Plex Sans Condensed"/>
                <a:cs typeface="IBM Plex Sans Condensed"/>
                <a:sym typeface="IBM Plex Sans Condensed"/>
              </a:rPr>
              <a:t>{“agent_focused_insights”: … },</a:t>
            </a:r>
          </a:p>
          <a:p>
            <a:pPr algn="l">
              <a:lnSpc>
                <a:spcPts val="582"/>
              </a:lnSpc>
            </a:pPr>
            <a:r>
              <a:rPr lang="en-US" sz="999">
                <a:solidFill>
                  <a:srgbClr val="0E2638"/>
                </a:solidFill>
                <a:latin typeface="IBM Plex Sans Condensed"/>
                <a:ea typeface="IBM Plex Sans Condensed"/>
                <a:cs typeface="IBM Plex Sans Condensed"/>
                <a:sym typeface="IBM Plex Sans Condensed"/>
              </a:rPr>
              <a:t>{“swot_analysis”: … },</a:t>
            </a:r>
          </a:p>
          <a:p>
            <a:pPr algn="l">
              <a:lnSpc>
                <a:spcPts val="1832"/>
              </a:lnSpc>
            </a:pPr>
            <a:r>
              <a:rPr lang="en-US" sz="998">
                <a:solidFill>
                  <a:srgbClr val="0E2638"/>
                </a:solidFill>
                <a:latin typeface="IBM Plex Sans Condensed"/>
                <a:ea typeface="IBM Plex Sans Condensed"/>
                <a:cs typeface="IBM Plex Sans Condensed"/>
                <a:sym typeface="IBM Plex Sans Condensed"/>
              </a:rPr>
              <a:t>{“key_considerations_actionable_advice”: … }</a:t>
            </a:r>
          </a:p>
        </p:txBody>
      </p:sp>
      <p:sp>
        <p:nvSpPr>
          <p:cNvPr id="23" name="TextBox 23"/>
          <p:cNvSpPr txBox="1"/>
          <p:nvPr/>
        </p:nvSpPr>
        <p:spPr>
          <a:xfrm>
            <a:off x="15283458" y="9667087"/>
            <a:ext cx="48486" cy="66679"/>
          </a:xfrm>
          <a:prstGeom prst="rect">
            <a:avLst/>
          </a:prstGeom>
        </p:spPr>
        <p:txBody>
          <a:bodyPr lIns="0" tIns="0" rIns="0" bIns="0" rtlCol="0" anchor="t">
            <a:spAutoFit/>
          </a:bodyPr>
          <a:lstStyle/>
          <a:p>
            <a:pPr algn="l">
              <a:lnSpc>
                <a:spcPts val="499"/>
              </a:lnSpc>
            </a:pPr>
            <a:r>
              <a:rPr lang="en-US" sz="998">
                <a:solidFill>
                  <a:srgbClr val="0E2638"/>
                </a:solidFill>
                <a:latin typeface="IBM Plex Sans Condensed"/>
                <a:ea typeface="IBM Plex Sans Condensed"/>
                <a:cs typeface="IBM Plex Sans Condensed"/>
                <a:sym typeface="IBM Plex Sans Condensed"/>
              </a:rPr>
              <a:t>}</a:t>
            </a:r>
          </a:p>
        </p:txBody>
      </p:sp>
      <p:sp>
        <p:nvSpPr>
          <p:cNvPr id="24" name="TextBox 24"/>
          <p:cNvSpPr txBox="1"/>
          <p:nvPr/>
        </p:nvSpPr>
        <p:spPr>
          <a:xfrm>
            <a:off x="15183107" y="9677248"/>
            <a:ext cx="48554" cy="209755"/>
          </a:xfrm>
          <a:prstGeom prst="rect">
            <a:avLst/>
          </a:prstGeom>
        </p:spPr>
        <p:txBody>
          <a:bodyPr lIns="0" tIns="0" rIns="0" bIns="0" rtlCol="0" anchor="t">
            <a:spAutoFit/>
          </a:bodyPr>
          <a:lstStyle/>
          <a:p>
            <a:pPr algn="l">
              <a:lnSpc>
                <a:spcPts val="1912"/>
              </a:lnSpc>
            </a:pPr>
            <a:r>
              <a:rPr lang="en-US" sz="999">
                <a:solidFill>
                  <a:srgbClr val="0E2638"/>
                </a:solidFill>
                <a:latin typeface="IBM Plex Sans Condensed"/>
                <a:ea typeface="IBM Plex Sans Condensed"/>
                <a:cs typeface="IBM Plex Sans Condensed"/>
                <a:sym typeface="IBM Plex Sans Condensed"/>
              </a:rPr>
              <a:t>}</a:t>
            </a:r>
          </a:p>
        </p:txBody>
      </p:sp>
      <p:sp>
        <p:nvSpPr>
          <p:cNvPr id="26" name="TextBox 26"/>
          <p:cNvSpPr txBox="1"/>
          <p:nvPr/>
        </p:nvSpPr>
        <p:spPr>
          <a:xfrm>
            <a:off x="1129665" y="1139190"/>
            <a:ext cx="5043855" cy="726144"/>
          </a:xfrm>
          <a:prstGeom prst="rect">
            <a:avLst/>
          </a:prstGeom>
        </p:spPr>
        <p:txBody>
          <a:bodyPr lIns="0" tIns="0" rIns="0" bIns="0" rtlCol="0" anchor="t">
            <a:spAutoFit/>
          </a:bodyPr>
          <a:lstStyle/>
          <a:p>
            <a:pPr algn="l">
              <a:lnSpc>
                <a:spcPts val="5760"/>
              </a:lnSpc>
            </a:pPr>
            <a:r>
              <a:rPr lang="en-US" sz="4877" b="1" spc="9">
                <a:solidFill>
                  <a:srgbClr val="C20000"/>
                </a:solidFill>
                <a:latin typeface="IBM Plex Sans Condensed Bold"/>
                <a:ea typeface="IBM Plex Sans Condensed Bold"/>
                <a:cs typeface="IBM Plex Sans Condensed Bold"/>
                <a:sym typeface="IBM Plex Sans Condensed Bold"/>
              </a:rPr>
              <a:t>Solution Overview</a:t>
            </a:r>
          </a:p>
        </p:txBody>
      </p:sp>
      <p:sp>
        <p:nvSpPr>
          <p:cNvPr id="27" name="TextBox 27"/>
          <p:cNvSpPr txBox="1"/>
          <p:nvPr/>
        </p:nvSpPr>
        <p:spPr>
          <a:xfrm>
            <a:off x="1486633" y="1489158"/>
            <a:ext cx="91307" cy="654415"/>
          </a:xfrm>
          <a:prstGeom prst="rect">
            <a:avLst/>
          </a:prstGeom>
        </p:spPr>
        <p:txBody>
          <a:bodyPr lIns="0" tIns="0" rIns="0" bIns="0" rtlCol="0" anchor="t">
            <a:spAutoFit/>
          </a:bodyPr>
          <a:lstStyle/>
          <a:p>
            <a:pPr algn="l">
              <a:lnSpc>
                <a:spcPts val="6030"/>
              </a:lnSpc>
            </a:pPr>
            <a:r>
              <a:rPr lang="en-US" sz="2775" b="1">
                <a:solidFill>
                  <a:srgbClr val="0E2638"/>
                </a:solidFill>
                <a:latin typeface="IBM Plex Sans Condensed Bold"/>
                <a:ea typeface="IBM Plex Sans Condensed Bold"/>
                <a:cs typeface="IBM Plex Sans Condensed Bold"/>
                <a:sym typeface="IBM Plex Sans Condensed Bold"/>
              </a:rPr>
              <a:t> </a:t>
            </a:r>
          </a:p>
        </p:txBody>
      </p:sp>
      <p:sp>
        <p:nvSpPr>
          <p:cNvPr id="28" name="TextBox 28"/>
          <p:cNvSpPr txBox="1"/>
          <p:nvPr/>
        </p:nvSpPr>
        <p:spPr>
          <a:xfrm>
            <a:off x="1129665" y="2000693"/>
            <a:ext cx="12141679" cy="414346"/>
          </a:xfrm>
          <a:prstGeom prst="rect">
            <a:avLst/>
          </a:prstGeom>
        </p:spPr>
        <p:txBody>
          <a:bodyPr lIns="0" tIns="0" rIns="0" bIns="0" rtlCol="0" anchor="t">
            <a:spAutoFit/>
          </a:bodyPr>
          <a:lstStyle/>
          <a:p>
            <a:pPr algn="l">
              <a:lnSpc>
                <a:spcPts val="3430"/>
              </a:lnSpc>
            </a:pPr>
            <a:r>
              <a:rPr lang="en-US" sz="2450" b="1">
                <a:solidFill>
                  <a:srgbClr val="0E2638"/>
                </a:solidFill>
                <a:latin typeface="IBM Plex Sans Condensed Bold"/>
                <a:ea typeface="IBM Plex Sans Condensed Bold"/>
                <a:cs typeface="IBM Plex Sans Condensed Bold"/>
                <a:sym typeface="IBM Plex Sans Condensed Bold"/>
              </a:rPr>
              <a:t>An AI-Powered Agentic Pipeline to automate data retrieval and structure project insights.</a:t>
            </a:r>
          </a:p>
        </p:txBody>
      </p:sp>
      <p:sp>
        <p:nvSpPr>
          <p:cNvPr id="29" name="TextBox 29"/>
          <p:cNvSpPr txBox="1"/>
          <p:nvPr/>
        </p:nvSpPr>
        <p:spPr>
          <a:xfrm>
            <a:off x="1543402" y="4008330"/>
            <a:ext cx="82077" cy="353092"/>
          </a:xfrm>
          <a:prstGeom prst="rect">
            <a:avLst/>
          </a:prstGeom>
        </p:spPr>
        <p:txBody>
          <a:bodyPr lIns="0" tIns="0" rIns="0" bIns="0" rtlCol="0" anchor="t">
            <a:spAutoFit/>
          </a:bodyPr>
          <a:lstStyle/>
          <a:p>
            <a:pPr algn="l">
              <a:lnSpc>
                <a:spcPts val="2928"/>
              </a:lnSpc>
            </a:pPr>
            <a:r>
              <a:rPr lang="en-US" sz="2400">
                <a:solidFill>
                  <a:srgbClr val="0E2638"/>
                </a:solidFill>
                <a:latin typeface="IBM Plex Sans Condensed"/>
                <a:ea typeface="IBM Plex Sans Condensed"/>
                <a:cs typeface="IBM Plex Sans Condensed"/>
                <a:sym typeface="IBM Plex Sans Condensed"/>
              </a:rPr>
              <a:t> </a:t>
            </a:r>
          </a:p>
        </p:txBody>
      </p:sp>
      <p:sp>
        <p:nvSpPr>
          <p:cNvPr id="30" name="TextBox 30"/>
          <p:cNvSpPr txBox="1"/>
          <p:nvPr/>
        </p:nvSpPr>
        <p:spPr>
          <a:xfrm>
            <a:off x="2634996" y="4742012"/>
            <a:ext cx="82077" cy="353092"/>
          </a:xfrm>
          <a:prstGeom prst="rect">
            <a:avLst/>
          </a:prstGeom>
        </p:spPr>
        <p:txBody>
          <a:bodyPr lIns="0" tIns="0" rIns="0" bIns="0" rtlCol="0" anchor="t">
            <a:spAutoFit/>
          </a:bodyPr>
          <a:lstStyle/>
          <a:p>
            <a:pPr algn="l">
              <a:lnSpc>
                <a:spcPts val="2928"/>
              </a:lnSpc>
            </a:pPr>
            <a:r>
              <a:rPr lang="en-US" sz="2400">
                <a:solidFill>
                  <a:srgbClr val="0E2638"/>
                </a:solidFill>
                <a:latin typeface="IBM Plex Sans Condensed"/>
                <a:ea typeface="IBM Plex Sans Condensed"/>
                <a:cs typeface="IBM Plex Sans Condensed"/>
                <a:sym typeface="IBM Plex Sans Condensed"/>
              </a:rPr>
              <a:t> </a:t>
            </a:r>
          </a:p>
        </p:txBody>
      </p:sp>
      <p:sp>
        <p:nvSpPr>
          <p:cNvPr id="31" name="TextBox 31"/>
          <p:cNvSpPr txBox="1"/>
          <p:nvPr/>
        </p:nvSpPr>
        <p:spPr>
          <a:xfrm>
            <a:off x="15082755" y="9743923"/>
            <a:ext cx="47709" cy="296380"/>
          </a:xfrm>
          <a:prstGeom prst="rect">
            <a:avLst/>
          </a:prstGeom>
        </p:spPr>
        <p:txBody>
          <a:bodyPr lIns="0" tIns="0" rIns="0" bIns="0" rtlCol="0" anchor="t">
            <a:spAutoFit/>
          </a:bodyPr>
          <a:lstStyle/>
          <a:p>
            <a:pPr algn="l">
              <a:lnSpc>
                <a:spcPts val="1209"/>
              </a:lnSpc>
            </a:pPr>
            <a:r>
              <a:rPr lang="en-US" sz="999">
                <a:solidFill>
                  <a:srgbClr val="0E2638"/>
                </a:solidFill>
                <a:latin typeface="IBM Plex Sans Condensed"/>
                <a:ea typeface="IBM Plex Sans Condensed"/>
                <a:cs typeface="IBM Plex Sans Condensed"/>
                <a:sym typeface="IBM Plex Sans Condensed"/>
              </a:rPr>
              <a:t> </a:t>
            </a:r>
          </a:p>
          <a:p>
            <a:pPr algn="l">
              <a:lnSpc>
                <a:spcPts val="1209"/>
              </a:lnSpc>
            </a:pPr>
            <a:r>
              <a:rPr lang="en-US" sz="999">
                <a:solidFill>
                  <a:srgbClr val="0E2638"/>
                </a:solidFill>
                <a:latin typeface="IBM Plex Sans Condensed"/>
                <a:ea typeface="IBM Plex Sans Condensed"/>
                <a:cs typeface="IBM Plex Sans Condensed"/>
                <a:sym typeface="IBM Plex Sans Condensed"/>
              </a:rPr>
              <a:t>]</a:t>
            </a:r>
          </a:p>
        </p:txBody>
      </p:sp>
      <p:sp>
        <p:nvSpPr>
          <p:cNvPr id="32" name="TextBox 32"/>
          <p:cNvSpPr txBox="1"/>
          <p:nvPr/>
        </p:nvSpPr>
        <p:spPr>
          <a:xfrm>
            <a:off x="15136274" y="5551817"/>
            <a:ext cx="47709" cy="152404"/>
          </a:xfrm>
          <a:prstGeom prst="rect">
            <a:avLst/>
          </a:prstGeom>
        </p:spPr>
        <p:txBody>
          <a:bodyPr lIns="0" tIns="0" rIns="0" bIns="0" rtlCol="0" anchor="t">
            <a:spAutoFit/>
          </a:bodyPr>
          <a:lstStyle/>
          <a:p>
            <a:pPr algn="l">
              <a:lnSpc>
                <a:spcPts val="1397"/>
              </a:lnSpc>
            </a:pPr>
            <a:r>
              <a:rPr lang="en-US" sz="998">
                <a:solidFill>
                  <a:srgbClr val="0E2638"/>
                </a:solidFill>
                <a:latin typeface="IBM Plex Sans Condensed"/>
                <a:ea typeface="IBM Plex Sans Condensed"/>
                <a:cs typeface="IBM Plex Sans Condensed"/>
                <a:sym typeface="IBM Plex Sans Condensed"/>
              </a:rPr>
              <a:t>[</a:t>
            </a:r>
          </a:p>
        </p:txBody>
      </p:sp>
      <p:sp>
        <p:nvSpPr>
          <p:cNvPr id="33" name="TextBox 33"/>
          <p:cNvSpPr txBox="1"/>
          <p:nvPr/>
        </p:nvSpPr>
        <p:spPr>
          <a:xfrm>
            <a:off x="15136274" y="7131353"/>
            <a:ext cx="1662067" cy="247855"/>
          </a:xfrm>
          <a:prstGeom prst="rect">
            <a:avLst/>
          </a:prstGeom>
        </p:spPr>
        <p:txBody>
          <a:bodyPr lIns="0" tIns="0" rIns="0" bIns="0" rtlCol="0" anchor="t">
            <a:spAutoFit/>
          </a:bodyPr>
          <a:lstStyle/>
          <a:p>
            <a:pPr algn="l">
              <a:lnSpc>
                <a:spcPts val="2371"/>
              </a:lnSpc>
            </a:pPr>
            <a:r>
              <a:rPr lang="en-US" sz="999">
                <a:solidFill>
                  <a:srgbClr val="0E2638"/>
                </a:solidFill>
                <a:latin typeface="IBM Plex Sans Condensed"/>
                <a:ea typeface="IBM Plex Sans Condensed"/>
                <a:cs typeface="IBM Plex Sans Condensed"/>
                <a:sym typeface="IBM Plex Sans Condensed"/>
              </a:rPr>
              <a:t>Balestier</a:t>
            </a:r>
            <a:r>
              <a:rPr lang="en-US" sz="999">
                <a:solidFill>
                  <a:srgbClr val="000000"/>
                </a:solidFill>
                <a:latin typeface="IBM Plex Sans Condensed"/>
                <a:ea typeface="IBM Plex Sans Condensed"/>
                <a:cs typeface="IBM Plex Sans Condensed"/>
                <a:sym typeface="IBM Plex Sans Condensed"/>
              </a:rPr>
              <a:t> </a:t>
            </a:r>
            <a:r>
              <a:rPr lang="en-US" sz="999">
                <a:solidFill>
                  <a:srgbClr val="0E2638"/>
                </a:solidFill>
                <a:latin typeface="IBM Plex Sans Condensed"/>
                <a:ea typeface="IBM Plex Sans Condensed"/>
                <a:cs typeface="IBM Plex Sans Condensed"/>
                <a:sym typeface="IBM Plex Sans Condensed"/>
              </a:rPr>
              <a:t>/</a:t>
            </a:r>
            <a:r>
              <a:rPr lang="en-US" sz="999">
                <a:solidFill>
                  <a:srgbClr val="000000"/>
                </a:solidFill>
                <a:latin typeface="IBM Plex Sans Condensed"/>
                <a:ea typeface="IBM Plex Sans Condensed"/>
                <a:cs typeface="IBM Plex Sans Condensed"/>
                <a:sym typeface="IBM Plex Sans Condensed"/>
              </a:rPr>
              <a:t> </a:t>
            </a:r>
            <a:r>
              <a:rPr lang="en-US" sz="999">
                <a:solidFill>
                  <a:srgbClr val="0E2638"/>
                </a:solidFill>
                <a:latin typeface="IBM Plex Sans Condensed"/>
                <a:ea typeface="IBM Plex Sans Condensed"/>
                <a:cs typeface="IBM Plex Sans Condensed"/>
                <a:sym typeface="IBM Plex Sans Condensed"/>
              </a:rPr>
              <a:t>Geylang</a:t>
            </a:r>
            <a:r>
              <a:rPr lang="en-US" sz="999">
                <a:solidFill>
                  <a:srgbClr val="000000"/>
                </a:solidFill>
                <a:latin typeface="IBM Plex Sans Condensed"/>
                <a:ea typeface="IBM Plex Sans Condensed"/>
                <a:cs typeface="IBM Plex Sans Condensed"/>
                <a:sym typeface="IBM Plex Sans Condensed"/>
              </a:rPr>
              <a:t> </a:t>
            </a:r>
            <a:r>
              <a:rPr lang="en-US" sz="999">
                <a:solidFill>
                  <a:srgbClr val="0E2638"/>
                </a:solidFill>
                <a:latin typeface="IBM Plex Sans Condensed"/>
                <a:ea typeface="IBM Plex Sans Condensed"/>
                <a:cs typeface="IBM Plex Sans Condensed"/>
                <a:sym typeface="IBM Plex Sans Condensed"/>
              </a:rPr>
              <a:t>(D12-14)",</a:t>
            </a:r>
          </a:p>
        </p:txBody>
      </p:sp>
      <p:sp>
        <p:nvSpPr>
          <p:cNvPr id="34" name="TextBox 34"/>
          <p:cNvSpPr txBox="1"/>
          <p:nvPr/>
        </p:nvSpPr>
        <p:spPr>
          <a:xfrm>
            <a:off x="15136274" y="7432618"/>
            <a:ext cx="34183" cy="247855"/>
          </a:xfrm>
          <a:prstGeom prst="rect">
            <a:avLst/>
          </a:prstGeom>
        </p:spPr>
        <p:txBody>
          <a:bodyPr lIns="0" tIns="0" rIns="0" bIns="0" rtlCol="0" anchor="t">
            <a:spAutoFit/>
          </a:bodyPr>
          <a:lstStyle/>
          <a:p>
            <a:pPr algn="l">
              <a:lnSpc>
                <a:spcPts val="2371"/>
              </a:lnSpc>
            </a:pPr>
            <a:r>
              <a:rPr lang="en-US" sz="999">
                <a:solidFill>
                  <a:srgbClr val="0E2638"/>
                </a:solidFill>
                <a:latin typeface="IBM Plex Sans Condensed"/>
                <a:ea typeface="IBM Plex Sans Condensed"/>
                <a:cs typeface="IBM Plex Sans Condensed"/>
                <a:sym typeface="IBM Plex Sans Condensed"/>
              </a:rPr>
              <a:t> </a:t>
            </a:r>
          </a:p>
        </p:txBody>
      </p:sp>
      <p:sp>
        <p:nvSpPr>
          <p:cNvPr id="35" name="TextBox 35"/>
          <p:cNvSpPr txBox="1"/>
          <p:nvPr/>
        </p:nvSpPr>
        <p:spPr>
          <a:xfrm>
            <a:off x="15537891" y="7432618"/>
            <a:ext cx="906062" cy="247855"/>
          </a:xfrm>
          <a:prstGeom prst="rect">
            <a:avLst/>
          </a:prstGeom>
        </p:spPr>
        <p:txBody>
          <a:bodyPr lIns="0" tIns="0" rIns="0" bIns="0" rtlCol="0" anchor="t">
            <a:spAutoFit/>
          </a:bodyPr>
          <a:lstStyle/>
          <a:p>
            <a:pPr algn="l">
              <a:lnSpc>
                <a:spcPts val="2371"/>
              </a:lnSpc>
            </a:pPr>
            <a:r>
              <a:rPr lang="en-US" sz="999">
                <a:solidFill>
                  <a:srgbClr val="0E2638"/>
                </a:solidFill>
                <a:latin typeface="IBM Plex Sans Condensed"/>
                <a:ea typeface="IBM Plex Sans Condensed"/>
                <a:cs typeface="IBM Plex Sans Condensed"/>
                <a:sym typeface="IBM Plex Sans Condensed"/>
              </a:rPr>
              <a:t>"district":"D14",</a:t>
            </a:r>
          </a:p>
        </p:txBody>
      </p:sp>
      <p:sp>
        <p:nvSpPr>
          <p:cNvPr id="36" name="TextBox 36"/>
          <p:cNvSpPr txBox="1"/>
          <p:nvPr/>
        </p:nvSpPr>
        <p:spPr>
          <a:xfrm>
            <a:off x="870476" y="354556"/>
            <a:ext cx="3483728" cy="313690"/>
          </a:xfrm>
          <a:prstGeom prst="rect">
            <a:avLst/>
          </a:prstGeom>
        </p:spPr>
        <p:txBody>
          <a:bodyPr lIns="0" tIns="0" rIns="0" bIns="0" rtlCol="0" anchor="t">
            <a:spAutoFit/>
          </a:bodyPr>
          <a:lstStyle/>
          <a:p>
            <a:pPr algn="l">
              <a:lnSpc>
                <a:spcPts val="2660"/>
              </a:lnSpc>
              <a:spcBef>
                <a:spcPct val="0"/>
              </a:spcBef>
            </a:pPr>
            <a:r>
              <a:rPr lang="en-US" sz="1900" b="1">
                <a:solidFill>
                  <a:srgbClr val="000000"/>
                </a:solidFill>
                <a:latin typeface="IBM Plex Sans Condensed Bold"/>
                <a:ea typeface="IBM Plex Sans Condensed Bold"/>
                <a:cs typeface="IBM Plex Sans Condensed Bold"/>
                <a:sym typeface="IBM Plex Sans Condensed Bold"/>
              </a:rPr>
              <a:t>AI-Powered Project Insights</a:t>
            </a:r>
          </a:p>
        </p:txBody>
      </p:sp>
      <p:sp>
        <p:nvSpPr>
          <p:cNvPr id="37" name="Freeform 37"/>
          <p:cNvSpPr/>
          <p:nvPr/>
        </p:nvSpPr>
        <p:spPr>
          <a:xfrm rot="5400000">
            <a:off x="16024945" y="2639900"/>
            <a:ext cx="875733" cy="137748"/>
          </a:xfrm>
          <a:custGeom>
            <a:avLst/>
            <a:gdLst/>
            <a:ahLst/>
            <a:cxnLst/>
            <a:rect l="l" t="t" r="r" b="b"/>
            <a:pathLst>
              <a:path w="875733" h="137748">
                <a:moveTo>
                  <a:pt x="0" y="0"/>
                </a:moveTo>
                <a:lnTo>
                  <a:pt x="875734" y="0"/>
                </a:lnTo>
                <a:lnTo>
                  <a:pt x="875734" y="137748"/>
                </a:lnTo>
                <a:lnTo>
                  <a:pt x="0" y="1377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8" name="Group 38"/>
          <p:cNvGrpSpPr/>
          <p:nvPr/>
        </p:nvGrpSpPr>
        <p:grpSpPr>
          <a:xfrm>
            <a:off x="1129665" y="4571384"/>
            <a:ext cx="3996415" cy="3397985"/>
            <a:chOff x="0" y="0"/>
            <a:chExt cx="714666" cy="607651"/>
          </a:xfrm>
        </p:grpSpPr>
        <p:sp>
          <p:nvSpPr>
            <p:cNvPr id="39" name="Freeform 39"/>
            <p:cNvSpPr/>
            <p:nvPr/>
          </p:nvSpPr>
          <p:spPr>
            <a:xfrm>
              <a:off x="0" y="0"/>
              <a:ext cx="714666" cy="607651"/>
            </a:xfrm>
            <a:custGeom>
              <a:avLst/>
              <a:gdLst/>
              <a:ahLst/>
              <a:cxnLst/>
              <a:rect l="l" t="t" r="r" b="b"/>
              <a:pathLst>
                <a:path w="714666" h="607651">
                  <a:moveTo>
                    <a:pt x="116233" y="0"/>
                  </a:moveTo>
                  <a:lnTo>
                    <a:pt x="598433" y="0"/>
                  </a:lnTo>
                  <a:cubicBezTo>
                    <a:pt x="629260" y="0"/>
                    <a:pt x="658825" y="12246"/>
                    <a:pt x="680622" y="34044"/>
                  </a:cubicBezTo>
                  <a:cubicBezTo>
                    <a:pt x="702420" y="55842"/>
                    <a:pt x="714666" y="85406"/>
                    <a:pt x="714666" y="116233"/>
                  </a:cubicBezTo>
                  <a:lnTo>
                    <a:pt x="714666" y="491418"/>
                  </a:lnTo>
                  <a:cubicBezTo>
                    <a:pt x="714666" y="555612"/>
                    <a:pt x="662627" y="607651"/>
                    <a:pt x="598433" y="607651"/>
                  </a:cubicBezTo>
                  <a:lnTo>
                    <a:pt x="116233" y="607651"/>
                  </a:lnTo>
                  <a:cubicBezTo>
                    <a:pt x="85406" y="607651"/>
                    <a:pt x="55842" y="595405"/>
                    <a:pt x="34044" y="573607"/>
                  </a:cubicBezTo>
                  <a:cubicBezTo>
                    <a:pt x="12246" y="551809"/>
                    <a:pt x="0" y="522245"/>
                    <a:pt x="0" y="491418"/>
                  </a:cubicBezTo>
                  <a:lnTo>
                    <a:pt x="0" y="116233"/>
                  </a:lnTo>
                  <a:cubicBezTo>
                    <a:pt x="0" y="85406"/>
                    <a:pt x="12246" y="55842"/>
                    <a:pt x="34044" y="34044"/>
                  </a:cubicBezTo>
                  <a:cubicBezTo>
                    <a:pt x="55842" y="12246"/>
                    <a:pt x="85406" y="0"/>
                    <a:pt x="116233" y="0"/>
                  </a:cubicBezTo>
                  <a:close/>
                </a:path>
              </a:pathLst>
            </a:custGeom>
            <a:solidFill>
              <a:srgbClr val="FFFFFF">
                <a:alpha val="49804"/>
              </a:srgbClr>
            </a:solidFill>
            <a:ln w="28575" cap="rnd">
              <a:solidFill>
                <a:srgbClr val="000000">
                  <a:alpha val="49804"/>
                </a:srgbClr>
              </a:solidFill>
              <a:prstDash val="solid"/>
              <a:round/>
            </a:ln>
          </p:spPr>
          <p:txBody>
            <a:bodyPr/>
            <a:lstStyle/>
            <a:p>
              <a:endParaRPr lang="en-US"/>
            </a:p>
          </p:txBody>
        </p:sp>
        <p:sp>
          <p:nvSpPr>
            <p:cNvPr id="40" name="TextBox 40"/>
            <p:cNvSpPr txBox="1"/>
            <p:nvPr/>
          </p:nvSpPr>
          <p:spPr>
            <a:xfrm>
              <a:off x="0" y="-38100"/>
              <a:ext cx="714666" cy="645751"/>
            </a:xfrm>
            <a:prstGeom prst="rect">
              <a:avLst/>
            </a:prstGeom>
          </p:spPr>
          <p:txBody>
            <a:bodyPr lIns="55786" tIns="55786" rIns="55786" bIns="55786" rtlCol="0" anchor="ctr"/>
            <a:lstStyle/>
            <a:p>
              <a:pPr algn="r">
                <a:lnSpc>
                  <a:spcPts val="3689"/>
                </a:lnSpc>
              </a:pPr>
              <a:endParaRPr/>
            </a:p>
          </p:txBody>
        </p:sp>
      </p:grpSp>
      <p:sp>
        <p:nvSpPr>
          <p:cNvPr id="41" name="TextBox 41"/>
          <p:cNvSpPr txBox="1"/>
          <p:nvPr/>
        </p:nvSpPr>
        <p:spPr>
          <a:xfrm>
            <a:off x="1479988" y="4741624"/>
            <a:ext cx="3295770" cy="3019425"/>
          </a:xfrm>
          <a:prstGeom prst="rect">
            <a:avLst/>
          </a:prstGeom>
        </p:spPr>
        <p:txBody>
          <a:bodyPr lIns="0" tIns="0" rIns="0" bIns="0" rtlCol="0" anchor="t">
            <a:spAutoFit/>
          </a:bodyPr>
          <a:lstStyle/>
          <a:p>
            <a:pPr marL="0" lvl="0" indent="0" algn="ctr">
              <a:lnSpc>
                <a:spcPts val="4800"/>
              </a:lnSpc>
              <a:spcBef>
                <a:spcPct val="0"/>
              </a:spcBef>
            </a:pPr>
            <a:r>
              <a:rPr lang="en-US" sz="3000">
                <a:solidFill>
                  <a:srgbClr val="000000"/>
                </a:solidFill>
                <a:latin typeface="Open Sauce"/>
                <a:ea typeface="Open Sauce"/>
                <a:cs typeface="Open Sauce"/>
                <a:sym typeface="Open Sauce"/>
              </a:rPr>
              <a:t>An AI multi-</a:t>
            </a:r>
            <a:r>
              <a:rPr lang="en-US" sz="3000" u="none" strike="noStrike">
                <a:solidFill>
                  <a:srgbClr val="000000"/>
                </a:solidFill>
                <a:latin typeface="Open Sauce"/>
                <a:ea typeface="Open Sauce"/>
                <a:cs typeface="Open Sauce"/>
                <a:sym typeface="Open Sauce"/>
              </a:rPr>
              <a:t>agent system unifies property data from multiple sources</a:t>
            </a:r>
          </a:p>
        </p:txBody>
      </p:sp>
      <p:grpSp>
        <p:nvGrpSpPr>
          <p:cNvPr id="42" name="Group 42"/>
          <p:cNvGrpSpPr/>
          <p:nvPr/>
        </p:nvGrpSpPr>
        <p:grpSpPr>
          <a:xfrm>
            <a:off x="5516605" y="4613213"/>
            <a:ext cx="3919225" cy="3371645"/>
            <a:chOff x="0" y="0"/>
            <a:chExt cx="700863" cy="602941"/>
          </a:xfrm>
        </p:grpSpPr>
        <p:sp>
          <p:nvSpPr>
            <p:cNvPr id="43" name="Freeform 43"/>
            <p:cNvSpPr/>
            <p:nvPr/>
          </p:nvSpPr>
          <p:spPr>
            <a:xfrm>
              <a:off x="0" y="0"/>
              <a:ext cx="700863" cy="602941"/>
            </a:xfrm>
            <a:custGeom>
              <a:avLst/>
              <a:gdLst/>
              <a:ahLst/>
              <a:cxnLst/>
              <a:rect l="l" t="t" r="r" b="b"/>
              <a:pathLst>
                <a:path w="700863" h="602941">
                  <a:moveTo>
                    <a:pt x="118522" y="0"/>
                  </a:moveTo>
                  <a:lnTo>
                    <a:pt x="582340" y="0"/>
                  </a:lnTo>
                  <a:cubicBezTo>
                    <a:pt x="647798" y="0"/>
                    <a:pt x="700863" y="53064"/>
                    <a:pt x="700863" y="118522"/>
                  </a:cubicBezTo>
                  <a:lnTo>
                    <a:pt x="700863" y="484418"/>
                  </a:lnTo>
                  <a:cubicBezTo>
                    <a:pt x="700863" y="549876"/>
                    <a:pt x="647798" y="602941"/>
                    <a:pt x="582340" y="602941"/>
                  </a:cubicBezTo>
                  <a:lnTo>
                    <a:pt x="118522" y="602941"/>
                  </a:lnTo>
                  <a:cubicBezTo>
                    <a:pt x="53064" y="602941"/>
                    <a:pt x="0" y="549876"/>
                    <a:pt x="0" y="484418"/>
                  </a:cubicBezTo>
                  <a:lnTo>
                    <a:pt x="0" y="118522"/>
                  </a:lnTo>
                  <a:cubicBezTo>
                    <a:pt x="0" y="53064"/>
                    <a:pt x="53064" y="0"/>
                    <a:pt x="118522" y="0"/>
                  </a:cubicBezTo>
                  <a:close/>
                </a:path>
              </a:pathLst>
            </a:custGeom>
            <a:solidFill>
              <a:srgbClr val="FFFFFF">
                <a:alpha val="49804"/>
              </a:srgbClr>
            </a:solidFill>
            <a:ln w="28575" cap="rnd">
              <a:solidFill>
                <a:srgbClr val="000000">
                  <a:alpha val="49804"/>
                </a:srgbClr>
              </a:solidFill>
              <a:prstDash val="solid"/>
              <a:round/>
            </a:ln>
          </p:spPr>
          <p:txBody>
            <a:bodyPr/>
            <a:lstStyle/>
            <a:p>
              <a:endParaRPr lang="en-US"/>
            </a:p>
          </p:txBody>
        </p:sp>
        <p:sp>
          <p:nvSpPr>
            <p:cNvPr id="44" name="TextBox 44"/>
            <p:cNvSpPr txBox="1"/>
            <p:nvPr/>
          </p:nvSpPr>
          <p:spPr>
            <a:xfrm>
              <a:off x="0" y="-38100"/>
              <a:ext cx="700863" cy="641041"/>
            </a:xfrm>
            <a:prstGeom prst="rect">
              <a:avLst/>
            </a:prstGeom>
          </p:spPr>
          <p:txBody>
            <a:bodyPr lIns="55786" tIns="55786" rIns="55786" bIns="55786" rtlCol="0" anchor="ctr"/>
            <a:lstStyle/>
            <a:p>
              <a:pPr algn="r">
                <a:lnSpc>
                  <a:spcPts val="3689"/>
                </a:lnSpc>
              </a:pPr>
              <a:endParaRPr/>
            </a:p>
          </p:txBody>
        </p:sp>
      </p:grpSp>
      <p:sp>
        <p:nvSpPr>
          <p:cNvPr id="45" name="TextBox 45"/>
          <p:cNvSpPr txBox="1"/>
          <p:nvPr/>
        </p:nvSpPr>
        <p:spPr>
          <a:xfrm>
            <a:off x="5854482" y="4785282"/>
            <a:ext cx="3243471" cy="3019425"/>
          </a:xfrm>
          <a:prstGeom prst="rect">
            <a:avLst/>
          </a:prstGeom>
        </p:spPr>
        <p:txBody>
          <a:bodyPr lIns="0" tIns="0" rIns="0" bIns="0" rtlCol="0" anchor="t">
            <a:spAutoFit/>
          </a:bodyPr>
          <a:lstStyle/>
          <a:p>
            <a:pPr marL="0" lvl="0" indent="0" algn="ctr">
              <a:lnSpc>
                <a:spcPts val="4800"/>
              </a:lnSpc>
              <a:spcBef>
                <a:spcPct val="0"/>
              </a:spcBef>
            </a:pPr>
            <a:r>
              <a:rPr lang="en-US" sz="3000">
                <a:solidFill>
                  <a:srgbClr val="000000"/>
                </a:solidFill>
                <a:latin typeface="Open Sauce"/>
                <a:ea typeface="Open Sauce"/>
                <a:cs typeface="Open Sauce"/>
                <a:sym typeface="Open Sauce"/>
              </a:rPr>
              <a:t>AI </a:t>
            </a:r>
            <a:r>
              <a:rPr lang="en-US" sz="3000" u="none" strike="noStrike">
                <a:solidFill>
                  <a:srgbClr val="000000"/>
                </a:solidFill>
                <a:latin typeface="Open Sauce"/>
                <a:ea typeface="Open Sauce"/>
                <a:cs typeface="Open Sauce"/>
                <a:sym typeface="Open Sauce"/>
              </a:rPr>
              <a:t>analyzes complex details to deliver actionable insights</a:t>
            </a:r>
          </a:p>
        </p:txBody>
      </p:sp>
      <p:grpSp>
        <p:nvGrpSpPr>
          <p:cNvPr id="46" name="Group 46"/>
          <p:cNvGrpSpPr/>
          <p:nvPr/>
        </p:nvGrpSpPr>
        <p:grpSpPr>
          <a:xfrm>
            <a:off x="9947485" y="4613213"/>
            <a:ext cx="3919225" cy="3400071"/>
            <a:chOff x="0" y="0"/>
            <a:chExt cx="700863" cy="608024"/>
          </a:xfrm>
        </p:grpSpPr>
        <p:sp>
          <p:nvSpPr>
            <p:cNvPr id="47" name="Freeform 47"/>
            <p:cNvSpPr/>
            <p:nvPr/>
          </p:nvSpPr>
          <p:spPr>
            <a:xfrm>
              <a:off x="0" y="0"/>
              <a:ext cx="700863" cy="608024"/>
            </a:xfrm>
            <a:custGeom>
              <a:avLst/>
              <a:gdLst/>
              <a:ahLst/>
              <a:cxnLst/>
              <a:rect l="l" t="t" r="r" b="b"/>
              <a:pathLst>
                <a:path w="700863" h="608024">
                  <a:moveTo>
                    <a:pt x="118522" y="0"/>
                  </a:moveTo>
                  <a:lnTo>
                    <a:pt x="582340" y="0"/>
                  </a:lnTo>
                  <a:cubicBezTo>
                    <a:pt x="647798" y="0"/>
                    <a:pt x="700863" y="53064"/>
                    <a:pt x="700863" y="118522"/>
                  </a:cubicBezTo>
                  <a:lnTo>
                    <a:pt x="700863" y="489502"/>
                  </a:lnTo>
                  <a:cubicBezTo>
                    <a:pt x="700863" y="554960"/>
                    <a:pt x="647798" y="608024"/>
                    <a:pt x="582340" y="608024"/>
                  </a:cubicBezTo>
                  <a:lnTo>
                    <a:pt x="118522" y="608024"/>
                  </a:lnTo>
                  <a:cubicBezTo>
                    <a:pt x="53064" y="608024"/>
                    <a:pt x="0" y="554960"/>
                    <a:pt x="0" y="489502"/>
                  </a:cubicBezTo>
                  <a:lnTo>
                    <a:pt x="0" y="118522"/>
                  </a:lnTo>
                  <a:cubicBezTo>
                    <a:pt x="0" y="53064"/>
                    <a:pt x="53064" y="0"/>
                    <a:pt x="118522" y="0"/>
                  </a:cubicBezTo>
                  <a:close/>
                </a:path>
              </a:pathLst>
            </a:custGeom>
            <a:solidFill>
              <a:srgbClr val="FFFFFF">
                <a:alpha val="49804"/>
              </a:srgbClr>
            </a:solidFill>
            <a:ln w="28575" cap="rnd">
              <a:solidFill>
                <a:srgbClr val="000000">
                  <a:alpha val="49804"/>
                </a:srgbClr>
              </a:solidFill>
              <a:prstDash val="solid"/>
              <a:round/>
            </a:ln>
          </p:spPr>
          <p:txBody>
            <a:bodyPr/>
            <a:lstStyle/>
            <a:p>
              <a:endParaRPr lang="en-US"/>
            </a:p>
          </p:txBody>
        </p:sp>
        <p:sp>
          <p:nvSpPr>
            <p:cNvPr id="48" name="TextBox 48"/>
            <p:cNvSpPr txBox="1"/>
            <p:nvPr/>
          </p:nvSpPr>
          <p:spPr>
            <a:xfrm>
              <a:off x="0" y="-38100"/>
              <a:ext cx="700863" cy="646124"/>
            </a:xfrm>
            <a:prstGeom prst="rect">
              <a:avLst/>
            </a:prstGeom>
          </p:spPr>
          <p:txBody>
            <a:bodyPr lIns="55786" tIns="55786" rIns="55786" bIns="55786" rtlCol="0" anchor="ctr"/>
            <a:lstStyle/>
            <a:p>
              <a:pPr algn="r">
                <a:lnSpc>
                  <a:spcPts val="3689"/>
                </a:lnSpc>
              </a:pPr>
              <a:endParaRPr/>
            </a:p>
          </p:txBody>
        </p:sp>
      </p:grpSp>
      <p:sp>
        <p:nvSpPr>
          <p:cNvPr id="49" name="TextBox 49"/>
          <p:cNvSpPr txBox="1"/>
          <p:nvPr/>
        </p:nvSpPr>
        <p:spPr>
          <a:xfrm>
            <a:off x="10285362" y="4727410"/>
            <a:ext cx="3243471" cy="3019425"/>
          </a:xfrm>
          <a:prstGeom prst="rect">
            <a:avLst/>
          </a:prstGeom>
        </p:spPr>
        <p:txBody>
          <a:bodyPr lIns="0" tIns="0" rIns="0" bIns="0" rtlCol="0" anchor="t">
            <a:spAutoFit/>
          </a:bodyPr>
          <a:lstStyle/>
          <a:p>
            <a:pPr marL="0" lvl="0" indent="0" algn="ctr">
              <a:lnSpc>
                <a:spcPts val="4800"/>
              </a:lnSpc>
              <a:spcBef>
                <a:spcPct val="0"/>
              </a:spcBef>
            </a:pPr>
            <a:r>
              <a:rPr lang="en-US" sz="3000">
                <a:solidFill>
                  <a:srgbClr val="000000"/>
                </a:solidFill>
                <a:latin typeface="Open Sauce"/>
                <a:ea typeface="Open Sauce"/>
                <a:cs typeface="Open Sauce"/>
                <a:sym typeface="Open Sauce"/>
              </a:rPr>
              <a:t>Two dedicated AI </a:t>
            </a:r>
            <a:r>
              <a:rPr lang="en-US" sz="3000" u="none" strike="noStrike">
                <a:solidFill>
                  <a:srgbClr val="000000"/>
                </a:solidFill>
                <a:latin typeface="Open Sauce"/>
                <a:ea typeface="Open Sauce"/>
                <a:cs typeface="Open Sauce"/>
                <a:sym typeface="Open Sauce"/>
              </a:rPr>
              <a:t>agents guarantees data accuracy and integrity</a:t>
            </a:r>
          </a:p>
        </p:txBody>
      </p:sp>
      <p:sp>
        <p:nvSpPr>
          <p:cNvPr id="51" name="TextBox 8">
            <a:extLst>
              <a:ext uri="{FF2B5EF4-FFF2-40B4-BE49-F238E27FC236}">
                <a16:creationId xmlns:a16="http://schemas.microsoft.com/office/drawing/2014/main" id="{45CA1607-3395-C390-076C-E3D96D7BBFB4}"/>
              </a:ext>
            </a:extLst>
          </p:cNvPr>
          <p:cNvSpPr txBox="1"/>
          <p:nvPr/>
        </p:nvSpPr>
        <p:spPr>
          <a:xfrm>
            <a:off x="18968629" y="10700366"/>
            <a:ext cx="322287" cy="299056"/>
          </a:xfrm>
          <a:prstGeom prst="rect">
            <a:avLst/>
          </a:prstGeom>
        </p:spPr>
        <p:txBody>
          <a:bodyPr wrap="square" lIns="0" tIns="0" rIns="0" bIns="0" rtlCol="0" anchor="t">
            <a:spAutoFit/>
          </a:bodyPr>
          <a:lstStyle/>
          <a:p>
            <a:pPr algn="l">
              <a:lnSpc>
                <a:spcPts val="2520"/>
              </a:lnSpc>
            </a:pPr>
            <a:r>
              <a:rPr lang="en-US" b="1">
                <a:solidFill>
                  <a:srgbClr val="0E2638"/>
                </a:solidFill>
                <a:latin typeface="IBM Plex Sans Condensed Bold"/>
                <a:ea typeface="IBM Plex Sans Condensed Bold"/>
                <a:cs typeface="IBM Plex Sans Condensed Bold"/>
                <a:sym typeface="IBM Plex Sans Condensed Bold"/>
              </a:rPr>
              <a:t>05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6232"/>
            <a:ext cx="20234272" cy="11429114"/>
          </a:xfrm>
          <a:custGeom>
            <a:avLst/>
            <a:gdLst/>
            <a:ahLst/>
            <a:cxnLst/>
            <a:rect l="l" t="t" r="r" b="b"/>
            <a:pathLst>
              <a:path w="20234272" h="11429114">
                <a:moveTo>
                  <a:pt x="0" y="0"/>
                </a:moveTo>
                <a:lnTo>
                  <a:pt x="20234272" y="0"/>
                </a:lnTo>
                <a:lnTo>
                  <a:pt x="20234272" y="11429114"/>
                </a:lnTo>
                <a:lnTo>
                  <a:pt x="0" y="1142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129665" y="2427176"/>
            <a:ext cx="7908561" cy="7817856"/>
          </a:xfrm>
          <a:custGeom>
            <a:avLst/>
            <a:gdLst/>
            <a:ahLst/>
            <a:cxnLst/>
            <a:rect l="l" t="t" r="r" b="b"/>
            <a:pathLst>
              <a:path w="7908561" h="7817856">
                <a:moveTo>
                  <a:pt x="0" y="0"/>
                </a:moveTo>
                <a:lnTo>
                  <a:pt x="7908561" y="0"/>
                </a:lnTo>
                <a:lnTo>
                  <a:pt x="7908561" y="7817856"/>
                </a:lnTo>
                <a:lnTo>
                  <a:pt x="0" y="7817856"/>
                </a:lnTo>
                <a:lnTo>
                  <a:pt x="0" y="0"/>
                </a:lnTo>
                <a:close/>
              </a:path>
            </a:pathLst>
          </a:custGeom>
          <a:blipFill>
            <a:blip r:embed="rId5"/>
            <a:stretch>
              <a:fillRect t="-20415"/>
            </a:stretch>
          </a:blipFill>
        </p:spPr>
        <p:txBody>
          <a:bodyPr/>
          <a:lstStyle/>
          <a:p>
            <a:endParaRPr lang="en-US"/>
          </a:p>
        </p:txBody>
      </p:sp>
      <p:sp>
        <p:nvSpPr>
          <p:cNvPr id="4" name="Freeform 4"/>
          <p:cNvSpPr/>
          <p:nvPr/>
        </p:nvSpPr>
        <p:spPr>
          <a:xfrm>
            <a:off x="10798635" y="3574354"/>
            <a:ext cx="1172504" cy="1172504"/>
          </a:xfrm>
          <a:custGeom>
            <a:avLst/>
            <a:gdLst/>
            <a:ahLst/>
            <a:cxnLst/>
            <a:rect l="l" t="t" r="r" b="b"/>
            <a:pathLst>
              <a:path w="1172504" h="1172504">
                <a:moveTo>
                  <a:pt x="0" y="0"/>
                </a:moveTo>
                <a:lnTo>
                  <a:pt x="1172503" y="0"/>
                </a:lnTo>
                <a:lnTo>
                  <a:pt x="1172503" y="1172504"/>
                </a:lnTo>
                <a:lnTo>
                  <a:pt x="0" y="1172504"/>
                </a:lnTo>
                <a:lnTo>
                  <a:pt x="0" y="0"/>
                </a:lnTo>
                <a:close/>
              </a:path>
            </a:pathLst>
          </a:custGeom>
          <a:blipFill>
            <a:blip r:embed="rId6"/>
            <a:stretch>
              <a:fillRect/>
            </a:stretch>
          </a:blipFill>
        </p:spPr>
        <p:txBody>
          <a:bodyPr/>
          <a:lstStyle/>
          <a:p>
            <a:endParaRPr lang="en-US"/>
          </a:p>
        </p:txBody>
      </p:sp>
      <p:sp>
        <p:nvSpPr>
          <p:cNvPr id="5" name="AutoShape 5"/>
          <p:cNvSpPr/>
          <p:nvPr/>
        </p:nvSpPr>
        <p:spPr>
          <a:xfrm>
            <a:off x="10480304" y="2651110"/>
            <a:ext cx="0" cy="7515875"/>
          </a:xfrm>
          <a:prstGeom prst="line">
            <a:avLst/>
          </a:prstGeom>
          <a:ln w="38100" cap="flat">
            <a:solidFill>
              <a:srgbClr val="D9D9D9"/>
            </a:solidFill>
            <a:prstDash val="solid"/>
            <a:headEnd type="none" w="sm" len="sm"/>
            <a:tailEnd type="none" w="sm" len="sm"/>
          </a:ln>
        </p:spPr>
        <p:txBody>
          <a:bodyPr/>
          <a:lstStyle/>
          <a:p>
            <a:endParaRPr lang="en-US"/>
          </a:p>
        </p:txBody>
      </p:sp>
      <p:sp>
        <p:nvSpPr>
          <p:cNvPr id="6" name="Freeform 6"/>
          <p:cNvSpPr/>
          <p:nvPr/>
        </p:nvSpPr>
        <p:spPr>
          <a:xfrm>
            <a:off x="10917031" y="5747474"/>
            <a:ext cx="964377" cy="964377"/>
          </a:xfrm>
          <a:custGeom>
            <a:avLst/>
            <a:gdLst/>
            <a:ahLst/>
            <a:cxnLst/>
            <a:rect l="l" t="t" r="r" b="b"/>
            <a:pathLst>
              <a:path w="964377" h="964377">
                <a:moveTo>
                  <a:pt x="0" y="0"/>
                </a:moveTo>
                <a:lnTo>
                  <a:pt x="964377" y="0"/>
                </a:lnTo>
                <a:lnTo>
                  <a:pt x="964377" y="964377"/>
                </a:lnTo>
                <a:lnTo>
                  <a:pt x="0" y="9643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0808160" y="7693416"/>
            <a:ext cx="1199565" cy="1199565"/>
          </a:xfrm>
          <a:custGeom>
            <a:avLst/>
            <a:gdLst/>
            <a:ahLst/>
            <a:cxnLst/>
            <a:rect l="l" t="t" r="r" b="b"/>
            <a:pathLst>
              <a:path w="1199565" h="1199565">
                <a:moveTo>
                  <a:pt x="0" y="0"/>
                </a:moveTo>
                <a:lnTo>
                  <a:pt x="1199564" y="0"/>
                </a:lnTo>
                <a:lnTo>
                  <a:pt x="1199564" y="1199565"/>
                </a:lnTo>
                <a:lnTo>
                  <a:pt x="0" y="11995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8" name="Group 8"/>
          <p:cNvGrpSpPr/>
          <p:nvPr/>
        </p:nvGrpSpPr>
        <p:grpSpPr>
          <a:xfrm>
            <a:off x="1129665" y="3023168"/>
            <a:ext cx="1406271" cy="1599520"/>
            <a:chOff x="0" y="0"/>
            <a:chExt cx="337273" cy="383621"/>
          </a:xfrm>
        </p:grpSpPr>
        <p:sp>
          <p:nvSpPr>
            <p:cNvPr id="9" name="Freeform 9"/>
            <p:cNvSpPr/>
            <p:nvPr/>
          </p:nvSpPr>
          <p:spPr>
            <a:xfrm>
              <a:off x="0" y="0"/>
              <a:ext cx="337273" cy="383621"/>
            </a:xfrm>
            <a:custGeom>
              <a:avLst/>
              <a:gdLst/>
              <a:ahLst/>
              <a:cxnLst/>
              <a:rect l="l" t="t" r="r" b="b"/>
              <a:pathLst>
                <a:path w="337273" h="383621">
                  <a:moveTo>
                    <a:pt x="0" y="0"/>
                  </a:moveTo>
                  <a:lnTo>
                    <a:pt x="337273" y="0"/>
                  </a:lnTo>
                  <a:lnTo>
                    <a:pt x="337273" y="383621"/>
                  </a:lnTo>
                  <a:lnTo>
                    <a:pt x="0" y="383621"/>
                  </a:lnTo>
                  <a:close/>
                </a:path>
              </a:pathLst>
            </a:custGeom>
            <a:solidFill>
              <a:srgbClr val="FFFFFF"/>
            </a:solidFill>
          </p:spPr>
          <p:txBody>
            <a:bodyPr/>
            <a:lstStyle/>
            <a:p>
              <a:endParaRPr lang="en-US"/>
            </a:p>
          </p:txBody>
        </p:sp>
        <p:sp>
          <p:nvSpPr>
            <p:cNvPr id="10" name="TextBox 10"/>
            <p:cNvSpPr txBox="1"/>
            <p:nvPr/>
          </p:nvSpPr>
          <p:spPr>
            <a:xfrm>
              <a:off x="0" y="-76200"/>
              <a:ext cx="337273" cy="459821"/>
            </a:xfrm>
            <a:prstGeom prst="rect">
              <a:avLst/>
            </a:prstGeom>
          </p:spPr>
          <p:txBody>
            <a:bodyPr lIns="50800" tIns="50800" rIns="50800" bIns="50800" rtlCol="0" anchor="ctr"/>
            <a:lstStyle/>
            <a:p>
              <a:pPr algn="ctr">
                <a:lnSpc>
                  <a:spcPts val="3600"/>
                </a:lnSpc>
              </a:pPr>
              <a:endParaRPr/>
            </a:p>
          </p:txBody>
        </p:sp>
      </p:grpSp>
      <p:sp>
        <p:nvSpPr>
          <p:cNvPr id="11" name="Freeform 11"/>
          <p:cNvSpPr/>
          <p:nvPr/>
        </p:nvSpPr>
        <p:spPr>
          <a:xfrm>
            <a:off x="1669657" y="3428444"/>
            <a:ext cx="755911" cy="822186"/>
          </a:xfrm>
          <a:custGeom>
            <a:avLst/>
            <a:gdLst/>
            <a:ahLst/>
            <a:cxnLst/>
            <a:rect l="l" t="t" r="r" b="b"/>
            <a:pathLst>
              <a:path w="755911" h="822186">
                <a:moveTo>
                  <a:pt x="0" y="0"/>
                </a:moveTo>
                <a:lnTo>
                  <a:pt x="755911" y="0"/>
                </a:lnTo>
                <a:lnTo>
                  <a:pt x="755911" y="822186"/>
                </a:lnTo>
                <a:lnTo>
                  <a:pt x="0" y="8221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29665" y="1034415"/>
            <a:ext cx="3353221" cy="838136"/>
          </a:xfrm>
          <a:prstGeom prst="rect">
            <a:avLst/>
          </a:prstGeom>
        </p:spPr>
        <p:txBody>
          <a:bodyPr lIns="0" tIns="0" rIns="0" bIns="0" rtlCol="0" anchor="t">
            <a:spAutoFit/>
          </a:bodyPr>
          <a:lstStyle/>
          <a:p>
            <a:pPr algn="l">
              <a:lnSpc>
                <a:spcPts val="6828"/>
              </a:lnSpc>
            </a:pPr>
            <a:r>
              <a:rPr lang="en-US" sz="4877" b="1" spc="9">
                <a:solidFill>
                  <a:srgbClr val="C20000"/>
                </a:solidFill>
                <a:latin typeface="IBM Plex Sans Condensed Bold"/>
                <a:ea typeface="IBM Plex Sans Condensed Bold"/>
                <a:cs typeface="IBM Plex Sans Condensed Bold"/>
                <a:sym typeface="IBM Plex Sans Condensed Bold"/>
              </a:rPr>
              <a:t>Architecture</a:t>
            </a:r>
          </a:p>
        </p:txBody>
      </p:sp>
      <p:sp>
        <p:nvSpPr>
          <p:cNvPr id="14" name="TextBox 14"/>
          <p:cNvSpPr txBox="1"/>
          <p:nvPr/>
        </p:nvSpPr>
        <p:spPr>
          <a:xfrm>
            <a:off x="12131101" y="3240979"/>
            <a:ext cx="7159815" cy="1685927"/>
          </a:xfrm>
          <a:prstGeom prst="rect">
            <a:avLst/>
          </a:prstGeom>
        </p:spPr>
        <p:txBody>
          <a:bodyPr lIns="0" tIns="0" rIns="0" bIns="0" rtlCol="0" anchor="t">
            <a:spAutoFit/>
          </a:bodyPr>
          <a:lstStyle/>
          <a:p>
            <a:pPr algn="l">
              <a:lnSpc>
                <a:spcPts val="7199"/>
              </a:lnSpc>
            </a:pPr>
            <a:r>
              <a:rPr lang="en-US" sz="2999" b="1">
                <a:solidFill>
                  <a:srgbClr val="C20000"/>
                </a:solidFill>
                <a:latin typeface="IBM Plex Sans Condensed Bold"/>
                <a:ea typeface="IBM Plex Sans Condensed Bold"/>
                <a:cs typeface="IBM Plex Sans Condensed Bold"/>
                <a:sym typeface="IBM Plex Sans Condensed Bold"/>
              </a:rPr>
              <a:t>Perplexity Node (Sonar Pro)</a:t>
            </a:r>
            <a:r>
              <a:rPr lang="en-US" sz="2999">
                <a:solidFill>
                  <a:srgbClr val="000000"/>
                </a:solidFill>
                <a:latin typeface="IBM Plex Sans Condensed"/>
                <a:ea typeface="IBM Plex Sans Condensed"/>
                <a:cs typeface="IBM Plex Sans Condensed"/>
                <a:sym typeface="IBM Plex Sans Condensed"/>
              </a:rPr>
              <a:t>: Contextual web search.</a:t>
            </a:r>
          </a:p>
        </p:txBody>
      </p:sp>
      <p:sp>
        <p:nvSpPr>
          <p:cNvPr id="15" name="TextBox 15"/>
          <p:cNvSpPr txBox="1"/>
          <p:nvPr/>
        </p:nvSpPr>
        <p:spPr>
          <a:xfrm>
            <a:off x="12131101" y="5307403"/>
            <a:ext cx="7159815" cy="1685927"/>
          </a:xfrm>
          <a:prstGeom prst="rect">
            <a:avLst/>
          </a:prstGeom>
        </p:spPr>
        <p:txBody>
          <a:bodyPr lIns="0" tIns="0" rIns="0" bIns="0" rtlCol="0" anchor="t">
            <a:spAutoFit/>
          </a:bodyPr>
          <a:lstStyle/>
          <a:p>
            <a:pPr algn="l">
              <a:lnSpc>
                <a:spcPts val="7199"/>
              </a:lnSpc>
            </a:pPr>
            <a:r>
              <a:rPr lang="en-US" sz="2999" b="1">
                <a:solidFill>
                  <a:srgbClr val="C20000"/>
                </a:solidFill>
                <a:latin typeface="IBM Plex Sans Condensed Bold"/>
                <a:ea typeface="IBM Plex Sans Condensed Bold"/>
                <a:cs typeface="IBM Plex Sans Condensed Bold"/>
                <a:sym typeface="IBM Plex Sans Condensed Bold"/>
              </a:rPr>
              <a:t>Google Gemini Node (2.5 Pro)</a:t>
            </a:r>
            <a:r>
              <a:rPr lang="en-US" sz="2999">
                <a:solidFill>
                  <a:srgbClr val="000000"/>
                </a:solidFill>
                <a:latin typeface="IBM Plex Sans Condensed"/>
                <a:ea typeface="IBM Plex Sans Condensed"/>
                <a:cs typeface="IBM Plex Sans Condensed"/>
                <a:sym typeface="IBM Plex Sans Condensed"/>
              </a:rPr>
              <a:t>: trained using large google dataset, long context processing.</a:t>
            </a:r>
          </a:p>
        </p:txBody>
      </p:sp>
      <p:sp>
        <p:nvSpPr>
          <p:cNvPr id="16" name="TextBox 16"/>
          <p:cNvSpPr txBox="1"/>
          <p:nvPr/>
        </p:nvSpPr>
        <p:spPr>
          <a:xfrm>
            <a:off x="12131101" y="7499873"/>
            <a:ext cx="7159815" cy="1685927"/>
          </a:xfrm>
          <a:prstGeom prst="rect">
            <a:avLst/>
          </a:prstGeom>
        </p:spPr>
        <p:txBody>
          <a:bodyPr lIns="0" tIns="0" rIns="0" bIns="0" rtlCol="0" anchor="t">
            <a:spAutoFit/>
          </a:bodyPr>
          <a:lstStyle/>
          <a:p>
            <a:pPr algn="l">
              <a:lnSpc>
                <a:spcPts val="7199"/>
              </a:lnSpc>
            </a:pPr>
            <a:r>
              <a:rPr lang="en-US" sz="2999" b="1">
                <a:solidFill>
                  <a:srgbClr val="C20000"/>
                </a:solidFill>
                <a:latin typeface="IBM Plex Sans Condensed Bold"/>
                <a:ea typeface="IBM Plex Sans Condensed Bold"/>
                <a:cs typeface="IBM Plex Sans Condensed Bold"/>
                <a:sym typeface="IBM Plex Sans Condensed Bold"/>
              </a:rPr>
              <a:t>OpenAI Node (GPT 4.1)</a:t>
            </a:r>
            <a:r>
              <a:rPr lang="en-US" sz="2999">
                <a:solidFill>
                  <a:srgbClr val="000000"/>
                </a:solidFill>
                <a:latin typeface="IBM Plex Sans Condensed"/>
                <a:ea typeface="IBM Plex Sans Condensed"/>
                <a:cs typeface="IBM Plex Sans Condensed"/>
                <a:sym typeface="IBM Plex Sans Condensed"/>
              </a:rPr>
              <a:t>: precision and consistency through secondary validation.</a:t>
            </a:r>
          </a:p>
        </p:txBody>
      </p:sp>
      <p:sp>
        <p:nvSpPr>
          <p:cNvPr id="17" name="TextBox 17"/>
          <p:cNvSpPr txBox="1"/>
          <p:nvPr/>
        </p:nvSpPr>
        <p:spPr>
          <a:xfrm>
            <a:off x="870476" y="354556"/>
            <a:ext cx="3483728" cy="313690"/>
          </a:xfrm>
          <a:prstGeom prst="rect">
            <a:avLst/>
          </a:prstGeom>
        </p:spPr>
        <p:txBody>
          <a:bodyPr lIns="0" tIns="0" rIns="0" bIns="0" rtlCol="0" anchor="t">
            <a:spAutoFit/>
          </a:bodyPr>
          <a:lstStyle/>
          <a:p>
            <a:pPr algn="l">
              <a:lnSpc>
                <a:spcPts val="2660"/>
              </a:lnSpc>
              <a:spcBef>
                <a:spcPct val="0"/>
              </a:spcBef>
            </a:pPr>
            <a:r>
              <a:rPr lang="en-US" sz="1900" b="1">
                <a:solidFill>
                  <a:srgbClr val="000000"/>
                </a:solidFill>
                <a:latin typeface="IBM Plex Sans Condensed Bold"/>
                <a:ea typeface="IBM Plex Sans Condensed Bold"/>
                <a:cs typeface="IBM Plex Sans Condensed Bold"/>
                <a:sym typeface="IBM Plex Sans Condensed Bold"/>
              </a:rPr>
              <a:t>AI-Powered Project Insights</a:t>
            </a:r>
          </a:p>
        </p:txBody>
      </p:sp>
      <p:sp>
        <p:nvSpPr>
          <p:cNvPr id="19" name="TextBox 8">
            <a:extLst>
              <a:ext uri="{FF2B5EF4-FFF2-40B4-BE49-F238E27FC236}">
                <a16:creationId xmlns:a16="http://schemas.microsoft.com/office/drawing/2014/main" id="{C614F53F-A9C2-E0C6-235D-ED824DDBA758}"/>
              </a:ext>
            </a:extLst>
          </p:cNvPr>
          <p:cNvSpPr txBox="1"/>
          <p:nvPr/>
        </p:nvSpPr>
        <p:spPr>
          <a:xfrm>
            <a:off x="18968629" y="10700366"/>
            <a:ext cx="322287" cy="299056"/>
          </a:xfrm>
          <a:prstGeom prst="rect">
            <a:avLst/>
          </a:prstGeom>
        </p:spPr>
        <p:txBody>
          <a:bodyPr wrap="square" lIns="0" tIns="0" rIns="0" bIns="0" rtlCol="0" anchor="t">
            <a:spAutoFit/>
          </a:bodyPr>
          <a:lstStyle/>
          <a:p>
            <a:pPr algn="l">
              <a:lnSpc>
                <a:spcPts val="2520"/>
              </a:lnSpc>
            </a:pPr>
            <a:r>
              <a:rPr lang="en-US" b="1">
                <a:solidFill>
                  <a:srgbClr val="0E2638"/>
                </a:solidFill>
                <a:latin typeface="IBM Plex Sans Condensed Bold"/>
                <a:ea typeface="IBM Plex Sans Condensed Bold"/>
                <a:cs typeface="IBM Plex Sans Condensed Bold"/>
                <a:sym typeface="IBM Plex Sans Condensed Bold"/>
              </a:rPr>
              <a:t>06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r="2139"/>
          <a:stretch>
            <a:fillRect/>
          </a:stretch>
        </p:blipFill>
        <p:spPr>
          <a:xfrm>
            <a:off x="7531845" y="-4319"/>
            <a:ext cx="5034060" cy="11300969"/>
          </a:xfrm>
          <a:prstGeom prst="rect">
            <a:avLst/>
          </a:prstGeom>
        </p:spPr>
      </p:pic>
      <p:pic>
        <p:nvPicPr>
          <p:cNvPr id="3" name="Picture 3">
            <a:hlinkClick r:id="" action="ppaction://media"/>
          </p:cNvPr>
          <p:cNvPicPr>
            <a:picLocks noChangeAspect="1"/>
          </p:cNvPicPr>
          <p:nvPr>
            <a:videoFile r:link="rId3"/>
            <p:extLst>
              <p:ext uri="{DAA4B4D4-6D71-4841-9C94-3DE7FCFB9230}">
                <p14:media xmlns:p14="http://schemas.microsoft.com/office/powerpoint/2010/main" r:embed="rId4">
                  <p14:trim st="7300"/>
                </p14:media>
              </p:ext>
            </p:extLst>
          </p:nvPr>
        </p:nvPicPr>
        <p:blipFill>
          <a:blip r:embed="rId10"/>
          <a:srcRect t="3348" b="7694"/>
          <a:stretch>
            <a:fillRect/>
          </a:stretch>
        </p:blipFill>
        <p:spPr>
          <a:xfrm>
            <a:off x="430222" y="4251289"/>
            <a:ext cx="5988794" cy="3460029"/>
          </a:xfrm>
          <a:prstGeom prst="rect">
            <a:avLst/>
          </a:prstGeom>
        </p:spPr>
      </p:pic>
      <p:pic>
        <p:nvPicPr>
          <p:cNvPr id="4" name="Picture 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rcRect l="684" t="2538" r="32516" b="1087"/>
          <a:stretch>
            <a:fillRect/>
          </a:stretch>
        </p:blipFill>
        <p:spPr>
          <a:xfrm>
            <a:off x="13680330" y="1658783"/>
            <a:ext cx="5859873" cy="7979083"/>
          </a:xfrm>
          <a:prstGeom prst="rect">
            <a:avLst/>
          </a:prstGeom>
        </p:spPr>
      </p:pic>
      <p:sp>
        <p:nvSpPr>
          <p:cNvPr id="6" name="TextBox 6"/>
          <p:cNvSpPr txBox="1"/>
          <p:nvPr/>
        </p:nvSpPr>
        <p:spPr>
          <a:xfrm>
            <a:off x="1129665" y="1034415"/>
            <a:ext cx="4532757" cy="838136"/>
          </a:xfrm>
          <a:prstGeom prst="rect">
            <a:avLst/>
          </a:prstGeom>
        </p:spPr>
        <p:txBody>
          <a:bodyPr lIns="0" tIns="0" rIns="0" bIns="0" rtlCol="0" anchor="t">
            <a:spAutoFit/>
          </a:bodyPr>
          <a:lstStyle/>
          <a:p>
            <a:pPr algn="l">
              <a:lnSpc>
                <a:spcPts val="6828"/>
              </a:lnSpc>
            </a:pPr>
            <a:r>
              <a:rPr lang="en-US" sz="4877" b="1" spc="9">
                <a:solidFill>
                  <a:srgbClr val="C20000"/>
                </a:solidFill>
                <a:latin typeface="IBM Plex Sans Condensed Bold"/>
                <a:ea typeface="IBM Plex Sans Condensed Bold"/>
                <a:cs typeface="IBM Plex Sans Condensed Bold"/>
                <a:sym typeface="IBM Plex Sans Condensed Bold"/>
              </a:rPr>
              <a:t>Demo Time</a:t>
            </a:r>
          </a:p>
        </p:txBody>
      </p:sp>
      <p:sp>
        <p:nvSpPr>
          <p:cNvPr id="7" name="TextBox 7"/>
          <p:cNvSpPr txBox="1"/>
          <p:nvPr/>
        </p:nvSpPr>
        <p:spPr>
          <a:xfrm>
            <a:off x="870476" y="354556"/>
            <a:ext cx="3483728" cy="313690"/>
          </a:xfrm>
          <a:prstGeom prst="rect">
            <a:avLst/>
          </a:prstGeom>
        </p:spPr>
        <p:txBody>
          <a:bodyPr lIns="0" tIns="0" rIns="0" bIns="0" rtlCol="0" anchor="t">
            <a:spAutoFit/>
          </a:bodyPr>
          <a:lstStyle/>
          <a:p>
            <a:pPr algn="l">
              <a:lnSpc>
                <a:spcPts val="2660"/>
              </a:lnSpc>
              <a:spcBef>
                <a:spcPct val="0"/>
              </a:spcBef>
            </a:pPr>
            <a:r>
              <a:rPr lang="en-US" sz="1900" b="1">
                <a:solidFill>
                  <a:srgbClr val="000000"/>
                </a:solidFill>
                <a:latin typeface="IBM Plex Sans Condensed Bold"/>
                <a:ea typeface="IBM Plex Sans Condensed Bold"/>
                <a:cs typeface="IBM Plex Sans Condensed Bold"/>
                <a:sym typeface="IBM Plex Sans Condensed Bold"/>
              </a:rPr>
              <a:t>AI-Powered Project Insights</a:t>
            </a:r>
          </a:p>
        </p:txBody>
      </p:sp>
      <p:sp>
        <p:nvSpPr>
          <p:cNvPr id="8" name="TextBox 8"/>
          <p:cNvSpPr txBox="1"/>
          <p:nvPr/>
        </p:nvSpPr>
        <p:spPr>
          <a:xfrm>
            <a:off x="2474095" y="7947138"/>
            <a:ext cx="1886769" cy="374904"/>
          </a:xfrm>
          <a:prstGeom prst="rect">
            <a:avLst/>
          </a:prstGeom>
        </p:spPr>
        <p:txBody>
          <a:bodyPr lIns="0" tIns="0" rIns="0" bIns="0" rtlCol="0" anchor="t">
            <a:spAutoFit/>
          </a:bodyPr>
          <a:lstStyle/>
          <a:p>
            <a:pPr algn="ctr">
              <a:lnSpc>
                <a:spcPts val="2928"/>
              </a:lnSpc>
              <a:spcBef>
                <a:spcPct val="0"/>
              </a:spcBef>
            </a:pPr>
            <a:r>
              <a:rPr lang="en-US" sz="2400" b="1">
                <a:solidFill>
                  <a:srgbClr val="000000"/>
                </a:solidFill>
                <a:latin typeface="IBM Plex Sans Condensed Bold"/>
                <a:ea typeface="IBM Plex Sans Condensed Bold"/>
                <a:cs typeface="IBM Plex Sans Condensed Bold"/>
                <a:sym typeface="IBM Plex Sans Condensed Bold"/>
              </a:rPr>
              <a:t>N8N Workflow</a:t>
            </a:r>
          </a:p>
        </p:txBody>
      </p:sp>
      <p:sp>
        <p:nvSpPr>
          <p:cNvPr id="9" name="TextBox 9"/>
          <p:cNvSpPr txBox="1"/>
          <p:nvPr/>
        </p:nvSpPr>
        <p:spPr>
          <a:xfrm>
            <a:off x="14897850" y="10148588"/>
            <a:ext cx="3984517" cy="355201"/>
          </a:xfrm>
          <a:prstGeom prst="rect">
            <a:avLst/>
          </a:prstGeom>
        </p:spPr>
        <p:txBody>
          <a:bodyPr wrap="square" lIns="0" tIns="0" rIns="0" bIns="0" rtlCol="0" anchor="t">
            <a:spAutoFit/>
          </a:bodyPr>
          <a:lstStyle/>
          <a:p>
            <a:pPr algn="ctr">
              <a:lnSpc>
                <a:spcPts val="2928"/>
              </a:lnSpc>
              <a:spcBef>
                <a:spcPct val="0"/>
              </a:spcBef>
            </a:pPr>
            <a:r>
              <a:rPr lang="en-US" sz="2400" b="1">
                <a:solidFill>
                  <a:srgbClr val="000000"/>
                </a:solidFill>
                <a:latin typeface="IBM Plex Sans Condensed Bold"/>
                <a:ea typeface="IBM Plex Sans Condensed Bold"/>
                <a:cs typeface="IBM Plex Sans Condensed Bold"/>
                <a:sym typeface="IBM Plex Sans Condensed Bold"/>
              </a:rPr>
              <a:t>Data Stored in  MongoDB</a:t>
            </a:r>
          </a:p>
        </p:txBody>
      </p:sp>
      <p:sp>
        <p:nvSpPr>
          <p:cNvPr id="11" name="TextBox 8">
            <a:extLst>
              <a:ext uri="{FF2B5EF4-FFF2-40B4-BE49-F238E27FC236}">
                <a16:creationId xmlns:a16="http://schemas.microsoft.com/office/drawing/2014/main" id="{694FB4B7-FEC8-F9C8-2793-7C779BA489B4}"/>
              </a:ext>
            </a:extLst>
          </p:cNvPr>
          <p:cNvSpPr txBox="1"/>
          <p:nvPr/>
        </p:nvSpPr>
        <p:spPr>
          <a:xfrm>
            <a:off x="18968629" y="10700366"/>
            <a:ext cx="322287" cy="299056"/>
          </a:xfrm>
          <a:prstGeom prst="rect">
            <a:avLst/>
          </a:prstGeom>
        </p:spPr>
        <p:txBody>
          <a:bodyPr wrap="square" lIns="0" tIns="0" rIns="0" bIns="0" rtlCol="0" anchor="t">
            <a:spAutoFit/>
          </a:bodyPr>
          <a:lstStyle/>
          <a:p>
            <a:pPr algn="l">
              <a:lnSpc>
                <a:spcPts val="2520"/>
              </a:lnSpc>
            </a:pPr>
            <a:r>
              <a:rPr lang="en-US" b="1">
                <a:solidFill>
                  <a:srgbClr val="0E2638"/>
                </a:solidFill>
                <a:latin typeface="IBM Plex Sans Condensed Bold"/>
                <a:ea typeface="IBM Plex Sans Condensed Bold"/>
                <a:cs typeface="IBM Plex Sans Condensed Bold"/>
                <a:sym typeface="IBM Plex Sans Condensed Bold"/>
              </a:rPr>
              <a:t>07</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video>
              <p:cMediaNode vol="100000">
                <p:cTn id="3" fill="hold" display="0">
                  <p:stCondLst>
                    <p:cond delay="indefinite"/>
                  </p:stCondLst>
                </p:cTn>
                <p:tgtEl>
                  <p:spTgt spid="3"/>
                </p:tgtEl>
              </p:cMediaNode>
            </p:video>
            <p:video>
              <p:cMediaNode vol="100000">
                <p:cTn id="4"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27321" y="4189348"/>
            <a:ext cx="2084813" cy="2372952"/>
          </a:xfrm>
          <a:custGeom>
            <a:avLst/>
            <a:gdLst/>
            <a:ahLst/>
            <a:cxnLst/>
            <a:rect l="l" t="t" r="r" b="b"/>
            <a:pathLst>
              <a:path w="2084813" h="2372952">
                <a:moveTo>
                  <a:pt x="0" y="0"/>
                </a:moveTo>
                <a:lnTo>
                  <a:pt x="2084812" y="0"/>
                </a:lnTo>
                <a:lnTo>
                  <a:pt x="2084812" y="2372952"/>
                </a:lnTo>
                <a:lnTo>
                  <a:pt x="0" y="23729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2362646" y="4189348"/>
            <a:ext cx="2848953" cy="1750811"/>
          </a:xfrm>
          <a:custGeom>
            <a:avLst/>
            <a:gdLst/>
            <a:ahLst/>
            <a:cxnLst/>
            <a:rect l="l" t="t" r="r" b="b"/>
            <a:pathLst>
              <a:path w="2848953" h="1750811">
                <a:moveTo>
                  <a:pt x="0" y="0"/>
                </a:moveTo>
                <a:lnTo>
                  <a:pt x="2848953" y="0"/>
                </a:lnTo>
                <a:lnTo>
                  <a:pt x="2848953" y="1750811"/>
                </a:lnTo>
                <a:lnTo>
                  <a:pt x="0" y="17508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4"/>
          <p:cNvPicPr>
            <a:picLocks noChangeAspect="1"/>
          </p:cNvPicPr>
          <p:nvPr/>
        </p:nvPicPr>
        <p:blipFill>
          <a:blip r:embed="rId7"/>
          <a:srcRect/>
          <a:stretch>
            <a:fillRect/>
          </a:stretch>
        </p:blipFill>
        <p:spPr>
          <a:xfrm>
            <a:off x="1197192" y="4189348"/>
            <a:ext cx="2055237" cy="2174854"/>
          </a:xfrm>
          <a:prstGeom prst="rect">
            <a:avLst/>
          </a:prstGeom>
        </p:spPr>
      </p:pic>
      <p:sp>
        <p:nvSpPr>
          <p:cNvPr id="5" name="Freeform 5"/>
          <p:cNvSpPr/>
          <p:nvPr/>
        </p:nvSpPr>
        <p:spPr>
          <a:xfrm>
            <a:off x="16237041" y="4189348"/>
            <a:ext cx="2296741" cy="1837393"/>
          </a:xfrm>
          <a:custGeom>
            <a:avLst/>
            <a:gdLst/>
            <a:ahLst/>
            <a:cxnLst/>
            <a:rect l="l" t="t" r="r" b="b"/>
            <a:pathLst>
              <a:path w="2296741" h="1837393">
                <a:moveTo>
                  <a:pt x="0" y="0"/>
                </a:moveTo>
                <a:lnTo>
                  <a:pt x="2296741" y="0"/>
                </a:lnTo>
                <a:lnTo>
                  <a:pt x="2296741" y="1837393"/>
                </a:lnTo>
                <a:lnTo>
                  <a:pt x="0" y="18373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AutoShape 6"/>
          <p:cNvSpPr/>
          <p:nvPr/>
        </p:nvSpPr>
        <p:spPr>
          <a:xfrm flipH="1">
            <a:off x="4081104" y="3745332"/>
            <a:ext cx="0" cy="5242681"/>
          </a:xfrm>
          <a:prstGeom prst="line">
            <a:avLst/>
          </a:prstGeom>
          <a:ln w="19050" cap="rnd">
            <a:solidFill>
              <a:srgbClr val="D9D9D9"/>
            </a:solidFill>
            <a:prstDash val="solid"/>
            <a:headEnd type="none" w="sm" len="sm"/>
            <a:tailEnd type="none" w="sm" len="sm"/>
          </a:ln>
        </p:spPr>
        <p:txBody>
          <a:bodyPr/>
          <a:lstStyle/>
          <a:p>
            <a:endParaRPr lang="en-US"/>
          </a:p>
        </p:txBody>
      </p:sp>
      <p:sp>
        <p:nvSpPr>
          <p:cNvPr id="7" name="AutoShape 7"/>
          <p:cNvSpPr/>
          <p:nvPr/>
        </p:nvSpPr>
        <p:spPr>
          <a:xfrm flipH="1">
            <a:off x="7630750" y="3745332"/>
            <a:ext cx="0" cy="5242681"/>
          </a:xfrm>
          <a:prstGeom prst="line">
            <a:avLst/>
          </a:prstGeom>
          <a:ln w="19050" cap="rnd">
            <a:solidFill>
              <a:srgbClr val="D9D9D9"/>
            </a:solidFill>
            <a:prstDash val="solid"/>
            <a:headEnd type="none" w="sm" len="sm"/>
            <a:tailEnd type="none" w="sm" len="sm"/>
          </a:ln>
        </p:spPr>
        <p:txBody>
          <a:bodyPr/>
          <a:lstStyle/>
          <a:p>
            <a:endParaRPr lang="en-US"/>
          </a:p>
        </p:txBody>
      </p:sp>
      <p:sp>
        <p:nvSpPr>
          <p:cNvPr id="8" name="AutoShape 8"/>
          <p:cNvSpPr/>
          <p:nvPr/>
        </p:nvSpPr>
        <p:spPr>
          <a:xfrm>
            <a:off x="11908704" y="3745332"/>
            <a:ext cx="20972" cy="5242681"/>
          </a:xfrm>
          <a:prstGeom prst="line">
            <a:avLst/>
          </a:prstGeom>
          <a:ln w="19050" cap="rnd">
            <a:solidFill>
              <a:srgbClr val="D9D9D9"/>
            </a:solidFill>
            <a:prstDash val="solid"/>
            <a:headEnd type="none" w="sm" len="sm"/>
            <a:tailEnd type="none" w="sm" len="sm"/>
          </a:ln>
        </p:spPr>
        <p:txBody>
          <a:bodyPr/>
          <a:lstStyle/>
          <a:p>
            <a:endParaRPr lang="en-US"/>
          </a:p>
        </p:txBody>
      </p:sp>
      <p:sp>
        <p:nvSpPr>
          <p:cNvPr id="9" name="AutoShape 9"/>
          <p:cNvSpPr/>
          <p:nvPr/>
        </p:nvSpPr>
        <p:spPr>
          <a:xfrm>
            <a:off x="15644569" y="3745370"/>
            <a:ext cx="20972" cy="5242681"/>
          </a:xfrm>
          <a:prstGeom prst="line">
            <a:avLst/>
          </a:prstGeom>
          <a:ln w="19050" cap="rnd">
            <a:solidFill>
              <a:srgbClr val="D9D9D9"/>
            </a:solidFill>
            <a:prstDash val="solid"/>
            <a:headEnd type="none" w="sm" len="sm"/>
            <a:tailEnd type="none" w="sm" len="sm"/>
          </a:ln>
        </p:spPr>
        <p:txBody>
          <a:bodyPr/>
          <a:lstStyle/>
          <a:p>
            <a:endParaRPr lang="en-US"/>
          </a:p>
        </p:txBody>
      </p:sp>
      <p:sp>
        <p:nvSpPr>
          <p:cNvPr id="10" name="Freeform 10"/>
          <p:cNvSpPr/>
          <p:nvPr/>
        </p:nvSpPr>
        <p:spPr>
          <a:xfrm>
            <a:off x="4949642" y="4189348"/>
            <a:ext cx="2109608" cy="2174854"/>
          </a:xfrm>
          <a:custGeom>
            <a:avLst/>
            <a:gdLst/>
            <a:ahLst/>
            <a:cxnLst/>
            <a:rect l="l" t="t" r="r" b="b"/>
            <a:pathLst>
              <a:path w="2109608" h="2174854">
                <a:moveTo>
                  <a:pt x="0" y="0"/>
                </a:moveTo>
                <a:lnTo>
                  <a:pt x="2109608" y="0"/>
                </a:lnTo>
                <a:lnTo>
                  <a:pt x="2109608" y="2174854"/>
                </a:lnTo>
                <a:lnTo>
                  <a:pt x="0" y="2174854"/>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1129665" y="1034415"/>
            <a:ext cx="4532757" cy="793471"/>
          </a:xfrm>
          <a:prstGeom prst="rect">
            <a:avLst/>
          </a:prstGeom>
        </p:spPr>
        <p:txBody>
          <a:bodyPr lIns="0" tIns="0" rIns="0" bIns="0" rtlCol="0" anchor="t">
            <a:spAutoFit/>
          </a:bodyPr>
          <a:lstStyle/>
          <a:p>
            <a:pPr algn="l">
              <a:lnSpc>
                <a:spcPts val="6828"/>
              </a:lnSpc>
            </a:pPr>
            <a:r>
              <a:rPr lang="en-US" sz="4877" b="1" spc="9">
                <a:solidFill>
                  <a:srgbClr val="C20000"/>
                </a:solidFill>
                <a:latin typeface="IBM Plex Sans Condensed Bold"/>
                <a:ea typeface="IBM Plex Sans Condensed Bold"/>
                <a:cs typeface="IBM Plex Sans Condensed Bold"/>
                <a:sym typeface="IBM Plex Sans Condensed Bold"/>
              </a:rPr>
              <a:t>Business Impact</a:t>
            </a:r>
          </a:p>
        </p:txBody>
      </p:sp>
      <p:sp>
        <p:nvSpPr>
          <p:cNvPr id="13" name="TextBox 13"/>
          <p:cNvSpPr txBox="1"/>
          <p:nvPr/>
        </p:nvSpPr>
        <p:spPr>
          <a:xfrm>
            <a:off x="4715824" y="7275215"/>
            <a:ext cx="2577244" cy="899160"/>
          </a:xfrm>
          <a:prstGeom prst="rect">
            <a:avLst/>
          </a:prstGeom>
        </p:spPr>
        <p:txBody>
          <a:bodyPr lIns="0" tIns="0" rIns="0" bIns="0" rtlCol="0" anchor="t">
            <a:spAutoFit/>
          </a:bodyPr>
          <a:lstStyle/>
          <a:p>
            <a:pPr algn="l">
              <a:lnSpc>
                <a:spcPts val="3600"/>
              </a:lnSpc>
            </a:pPr>
            <a:r>
              <a:rPr lang="en-US" sz="2400">
                <a:solidFill>
                  <a:srgbClr val="0E2638"/>
                </a:solidFill>
                <a:latin typeface="IBM Plex Sans Condensed"/>
                <a:ea typeface="IBM Plex Sans Condensed"/>
                <a:cs typeface="IBM Plex Sans Condensed"/>
                <a:sym typeface="IBM Plex Sans Condensed"/>
              </a:rPr>
              <a:t>Property agents: </a:t>
            </a:r>
          </a:p>
          <a:p>
            <a:pPr algn="l">
              <a:lnSpc>
                <a:spcPts val="3600"/>
              </a:lnSpc>
            </a:pPr>
            <a:r>
              <a:rPr lang="en-US" sz="2400">
                <a:solidFill>
                  <a:srgbClr val="0E2638"/>
                </a:solidFill>
                <a:latin typeface="IBM Plex Sans Condensed"/>
                <a:ea typeface="IBM Plex Sans Condensed"/>
                <a:cs typeface="IBM Plex Sans Condensed"/>
                <a:sym typeface="IBM Plex Sans Condensed"/>
              </a:rPr>
              <a:t>Pitch with authority</a:t>
            </a:r>
          </a:p>
        </p:txBody>
      </p:sp>
      <p:sp>
        <p:nvSpPr>
          <p:cNvPr id="14" name="TextBox 14"/>
          <p:cNvSpPr txBox="1"/>
          <p:nvPr/>
        </p:nvSpPr>
        <p:spPr>
          <a:xfrm>
            <a:off x="7964125" y="7275215"/>
            <a:ext cx="3933604" cy="899160"/>
          </a:xfrm>
          <a:prstGeom prst="rect">
            <a:avLst/>
          </a:prstGeom>
        </p:spPr>
        <p:txBody>
          <a:bodyPr lIns="0" tIns="0" rIns="0" bIns="0" rtlCol="0" anchor="t">
            <a:spAutoFit/>
          </a:bodyPr>
          <a:lstStyle/>
          <a:p>
            <a:pPr algn="l">
              <a:lnSpc>
                <a:spcPts val="3600"/>
              </a:lnSpc>
            </a:pPr>
            <a:r>
              <a:rPr lang="en-US" sz="2400">
                <a:solidFill>
                  <a:srgbClr val="0E2638"/>
                </a:solidFill>
                <a:latin typeface="IBM Plex Sans Condensed"/>
                <a:ea typeface="IBM Plex Sans Condensed"/>
                <a:cs typeface="IBM Plex Sans Condensed"/>
                <a:sym typeface="IBM Plex Sans Condensed"/>
              </a:rPr>
              <a:t>Analysts: Structured, ready-to-use insights for dashboards</a:t>
            </a:r>
          </a:p>
        </p:txBody>
      </p:sp>
      <p:sp>
        <p:nvSpPr>
          <p:cNvPr id="15" name="TextBox 15"/>
          <p:cNvSpPr txBox="1"/>
          <p:nvPr/>
        </p:nvSpPr>
        <p:spPr>
          <a:xfrm>
            <a:off x="16237041" y="7237115"/>
            <a:ext cx="2614965" cy="993953"/>
          </a:xfrm>
          <a:prstGeom prst="rect">
            <a:avLst/>
          </a:prstGeom>
        </p:spPr>
        <p:txBody>
          <a:bodyPr lIns="0" tIns="0" rIns="0" bIns="0" rtlCol="0" anchor="t">
            <a:spAutoFit/>
          </a:bodyPr>
          <a:lstStyle/>
          <a:p>
            <a:pPr algn="l">
              <a:lnSpc>
                <a:spcPts val="4053"/>
              </a:lnSpc>
            </a:pPr>
            <a:r>
              <a:rPr lang="en-US" sz="2400">
                <a:solidFill>
                  <a:srgbClr val="0E2638"/>
                </a:solidFill>
                <a:latin typeface="IBM Plex Sans Condensed"/>
                <a:ea typeface="IBM Plex Sans Condensed"/>
                <a:cs typeface="IBM Plex Sans Condensed"/>
                <a:sym typeface="IBM Plex Sans Condensed"/>
              </a:rPr>
              <a:t>~45% more organic traffic</a:t>
            </a:r>
          </a:p>
        </p:txBody>
      </p:sp>
      <p:sp>
        <p:nvSpPr>
          <p:cNvPr id="16" name="TextBox 16"/>
          <p:cNvSpPr txBox="1"/>
          <p:nvPr/>
        </p:nvSpPr>
        <p:spPr>
          <a:xfrm>
            <a:off x="12301150" y="7275215"/>
            <a:ext cx="3083272" cy="1356360"/>
          </a:xfrm>
          <a:prstGeom prst="rect">
            <a:avLst/>
          </a:prstGeom>
        </p:spPr>
        <p:txBody>
          <a:bodyPr lIns="0" tIns="0" rIns="0" bIns="0" rtlCol="0" anchor="t">
            <a:spAutoFit/>
          </a:bodyPr>
          <a:lstStyle/>
          <a:p>
            <a:pPr algn="l">
              <a:lnSpc>
                <a:spcPts val="3600"/>
              </a:lnSpc>
            </a:pPr>
            <a:r>
              <a:rPr lang="en-US" sz="2400">
                <a:solidFill>
                  <a:srgbClr val="0E2638"/>
                </a:solidFill>
                <a:latin typeface="IBM Plex Sans Condensed"/>
                <a:ea typeface="IBM Plex Sans Condensed"/>
                <a:cs typeface="IBM Plex Sans Condensed"/>
                <a:sym typeface="IBM Plex Sans Condensed"/>
              </a:rPr>
              <a:t>Real estate buyers: Faster decisions, greater confidence</a:t>
            </a:r>
          </a:p>
        </p:txBody>
      </p:sp>
      <p:sp>
        <p:nvSpPr>
          <p:cNvPr id="17" name="TextBox 17"/>
          <p:cNvSpPr txBox="1"/>
          <p:nvPr/>
        </p:nvSpPr>
        <p:spPr>
          <a:xfrm>
            <a:off x="1129665" y="7275215"/>
            <a:ext cx="2577244" cy="1356360"/>
          </a:xfrm>
          <a:prstGeom prst="rect">
            <a:avLst/>
          </a:prstGeom>
        </p:spPr>
        <p:txBody>
          <a:bodyPr lIns="0" tIns="0" rIns="0" bIns="0" rtlCol="0" anchor="t">
            <a:spAutoFit/>
          </a:bodyPr>
          <a:lstStyle/>
          <a:p>
            <a:pPr algn="l">
              <a:lnSpc>
                <a:spcPts val="3600"/>
              </a:lnSpc>
            </a:pPr>
            <a:r>
              <a:rPr lang="en-US" sz="2400">
                <a:solidFill>
                  <a:srgbClr val="0E2638"/>
                </a:solidFill>
                <a:latin typeface="IBM Plex Sans Condensed"/>
                <a:ea typeface="IBM Plex Sans Condensed"/>
                <a:cs typeface="IBM Plex Sans Condensed"/>
                <a:sym typeface="IBM Plex Sans Condensed"/>
              </a:rPr>
              <a:t>Single source of truth for every property decision</a:t>
            </a:r>
          </a:p>
        </p:txBody>
      </p:sp>
      <p:sp>
        <p:nvSpPr>
          <p:cNvPr id="18" name="TextBox 18"/>
          <p:cNvSpPr txBox="1"/>
          <p:nvPr/>
        </p:nvSpPr>
        <p:spPr>
          <a:xfrm>
            <a:off x="706089" y="1829811"/>
            <a:ext cx="11277323" cy="424347"/>
          </a:xfrm>
          <a:prstGeom prst="rect">
            <a:avLst/>
          </a:prstGeom>
        </p:spPr>
        <p:txBody>
          <a:bodyPr wrap="square" lIns="0" tIns="0" rIns="0" bIns="0" rtlCol="0" anchor="t">
            <a:spAutoFit/>
          </a:bodyPr>
          <a:lstStyle/>
          <a:p>
            <a:pPr algn="ctr">
              <a:lnSpc>
                <a:spcPts val="3600"/>
              </a:lnSpc>
              <a:spcBef>
                <a:spcPct val="0"/>
              </a:spcBef>
            </a:pPr>
            <a:r>
              <a:rPr lang="en-US" sz="2400" b="1">
                <a:solidFill>
                  <a:srgbClr val="000000"/>
                </a:solidFill>
                <a:latin typeface="IBM Plex Sans Condensed Bold"/>
                <a:ea typeface="IBM Plex Sans Condensed Bold"/>
                <a:cs typeface="IBM Plex Sans Condensed Bold"/>
                <a:sym typeface="IBM Plex Sans Condensed Bold"/>
              </a:rPr>
              <a:t>Establish PropertyGuru as the default destination for property data and insights</a:t>
            </a:r>
            <a:endParaRPr lang="en-US" sz="2400" b="1">
              <a:solidFill>
                <a:srgbClr val="000000"/>
              </a:solidFill>
              <a:latin typeface="IBM Plex Sans Condensed Bold"/>
              <a:ea typeface="IBM Plex Sans Condensed Bold"/>
              <a:cs typeface="IBM Plex Sans Condensed Bold"/>
            </a:endParaRPr>
          </a:p>
        </p:txBody>
      </p:sp>
      <p:sp>
        <p:nvSpPr>
          <p:cNvPr id="19" name="TextBox 19"/>
          <p:cNvSpPr txBox="1"/>
          <p:nvPr/>
        </p:nvSpPr>
        <p:spPr>
          <a:xfrm>
            <a:off x="870476" y="354556"/>
            <a:ext cx="3483728" cy="313690"/>
          </a:xfrm>
          <a:prstGeom prst="rect">
            <a:avLst/>
          </a:prstGeom>
        </p:spPr>
        <p:txBody>
          <a:bodyPr lIns="0" tIns="0" rIns="0" bIns="0" rtlCol="0" anchor="t">
            <a:spAutoFit/>
          </a:bodyPr>
          <a:lstStyle/>
          <a:p>
            <a:pPr algn="l">
              <a:lnSpc>
                <a:spcPts val="2660"/>
              </a:lnSpc>
              <a:spcBef>
                <a:spcPct val="0"/>
              </a:spcBef>
            </a:pPr>
            <a:r>
              <a:rPr lang="en-US" sz="1900" b="1">
                <a:solidFill>
                  <a:srgbClr val="000000"/>
                </a:solidFill>
                <a:latin typeface="IBM Plex Sans Condensed Bold"/>
                <a:ea typeface="IBM Plex Sans Condensed Bold"/>
                <a:cs typeface="IBM Plex Sans Condensed Bold"/>
                <a:sym typeface="IBM Plex Sans Condensed Bold"/>
              </a:rPr>
              <a:t>AI-Powered Project Insights</a:t>
            </a:r>
          </a:p>
        </p:txBody>
      </p:sp>
      <p:sp>
        <p:nvSpPr>
          <p:cNvPr id="21" name="TextBox 8">
            <a:extLst>
              <a:ext uri="{FF2B5EF4-FFF2-40B4-BE49-F238E27FC236}">
                <a16:creationId xmlns:a16="http://schemas.microsoft.com/office/drawing/2014/main" id="{6DF8833E-B02B-9756-DC60-F68594D9B3F5}"/>
              </a:ext>
            </a:extLst>
          </p:cNvPr>
          <p:cNvSpPr txBox="1"/>
          <p:nvPr/>
        </p:nvSpPr>
        <p:spPr>
          <a:xfrm>
            <a:off x="18968629" y="10700366"/>
            <a:ext cx="322287" cy="299056"/>
          </a:xfrm>
          <a:prstGeom prst="rect">
            <a:avLst/>
          </a:prstGeom>
        </p:spPr>
        <p:txBody>
          <a:bodyPr wrap="square" lIns="0" tIns="0" rIns="0" bIns="0" rtlCol="0" anchor="t">
            <a:spAutoFit/>
          </a:bodyPr>
          <a:lstStyle/>
          <a:p>
            <a:pPr algn="l">
              <a:lnSpc>
                <a:spcPts val="2520"/>
              </a:lnSpc>
            </a:pPr>
            <a:r>
              <a:rPr lang="en-US" b="1">
                <a:solidFill>
                  <a:srgbClr val="0E2638"/>
                </a:solidFill>
                <a:latin typeface="IBM Plex Sans Condensed Bold"/>
                <a:ea typeface="IBM Plex Sans Condensed Bold"/>
                <a:cs typeface="IBM Plex Sans Condensed Bold"/>
                <a:sym typeface="IBM Plex Sans Condensed Bold"/>
              </a:rPr>
              <a:t>08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9665" y="4549337"/>
            <a:ext cx="3065296" cy="519176"/>
          </a:xfrm>
          <a:prstGeom prst="rect">
            <a:avLst/>
          </a:prstGeom>
        </p:spPr>
        <p:txBody>
          <a:bodyPr lIns="0" tIns="0" rIns="0" bIns="0" rtlCol="0" anchor="t">
            <a:spAutoFit/>
          </a:bodyPr>
          <a:lstStyle/>
          <a:p>
            <a:pPr marL="0" lvl="0" indent="0" algn="l">
              <a:lnSpc>
                <a:spcPts val="3471"/>
              </a:lnSpc>
              <a:spcBef>
                <a:spcPct val="0"/>
              </a:spcBef>
            </a:pPr>
            <a:r>
              <a:rPr lang="en-US" sz="2799" b="1">
                <a:solidFill>
                  <a:srgbClr val="000000"/>
                </a:solidFill>
                <a:latin typeface="Agrandir Medium"/>
                <a:ea typeface="Agrandir Medium"/>
                <a:cs typeface="Agrandir Medium"/>
                <a:sym typeface="Agrandir Medium"/>
              </a:rPr>
              <a:t>LSOT Integration</a:t>
            </a:r>
          </a:p>
        </p:txBody>
      </p:sp>
      <p:sp>
        <p:nvSpPr>
          <p:cNvPr id="3" name="TextBox 3"/>
          <p:cNvSpPr txBox="1"/>
          <p:nvPr/>
        </p:nvSpPr>
        <p:spPr>
          <a:xfrm>
            <a:off x="1129665" y="5614100"/>
            <a:ext cx="3686726" cy="1819910"/>
          </a:xfrm>
          <a:prstGeom prst="rect">
            <a:avLst/>
          </a:prstGeom>
        </p:spPr>
        <p:txBody>
          <a:bodyPr lIns="0" tIns="0" rIns="0" bIns="0" rtlCol="0" anchor="t">
            <a:spAutoFit/>
          </a:bodyPr>
          <a:lstStyle/>
          <a:p>
            <a:pPr marL="0" lvl="0" indent="0" algn="l">
              <a:lnSpc>
                <a:spcPts val="3639"/>
              </a:lnSpc>
              <a:spcBef>
                <a:spcPct val="0"/>
              </a:spcBef>
            </a:pPr>
            <a:r>
              <a:rPr lang="en-US" sz="2550" u="none">
                <a:solidFill>
                  <a:srgbClr val="000000"/>
                </a:solidFill>
                <a:latin typeface="Lato 2"/>
                <a:ea typeface="Lato 2"/>
                <a:cs typeface="Lato 2"/>
                <a:sym typeface="Lato 2"/>
              </a:rPr>
              <a:t>Collaborate with the Data </a:t>
            </a:r>
            <a:r>
              <a:rPr lang="en-US" sz="2550">
                <a:solidFill>
                  <a:srgbClr val="000000"/>
                </a:solidFill>
                <a:latin typeface="Lato 2"/>
                <a:ea typeface="Lato 2"/>
                <a:cs typeface="Lato 2"/>
                <a:sym typeface="Lato 2"/>
              </a:rPr>
              <a:t>COE</a:t>
            </a:r>
            <a:r>
              <a:rPr lang="en-US" sz="2550" u="none">
                <a:solidFill>
                  <a:srgbClr val="000000"/>
                </a:solidFill>
                <a:latin typeface="Lato 2"/>
                <a:ea typeface="Lato 2"/>
                <a:cs typeface="Lato 2"/>
                <a:sym typeface="Lato 2"/>
              </a:rPr>
              <a:t> team to merge our work with the LSOT data layer repository.</a:t>
            </a:r>
          </a:p>
        </p:txBody>
      </p:sp>
      <p:grpSp>
        <p:nvGrpSpPr>
          <p:cNvPr id="4" name="Group 4"/>
          <p:cNvGrpSpPr/>
          <p:nvPr/>
        </p:nvGrpSpPr>
        <p:grpSpPr>
          <a:xfrm>
            <a:off x="1130479" y="3862640"/>
            <a:ext cx="489498" cy="489498"/>
            <a:chOff x="0" y="0"/>
            <a:chExt cx="652664" cy="652664"/>
          </a:xfrm>
        </p:grpSpPr>
        <p:grpSp>
          <p:nvGrpSpPr>
            <p:cNvPr id="5" name="Group 5"/>
            <p:cNvGrpSpPr/>
            <p:nvPr/>
          </p:nvGrpSpPr>
          <p:grpSpPr>
            <a:xfrm>
              <a:off x="0" y="0"/>
              <a:ext cx="652664" cy="65266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3B5A"/>
              </a:solidFill>
            </p:spPr>
            <p:txBody>
              <a:bodyPr/>
              <a:lstStyle/>
              <a:p>
                <a:endParaRPr lang="en-US"/>
              </a:p>
            </p:txBody>
          </p:sp>
        </p:grpSp>
        <p:sp>
          <p:nvSpPr>
            <p:cNvPr id="7" name="TextBox 7"/>
            <p:cNvSpPr txBox="1"/>
            <p:nvPr/>
          </p:nvSpPr>
          <p:spPr>
            <a:xfrm>
              <a:off x="99751" y="108263"/>
              <a:ext cx="453163" cy="522429"/>
            </a:xfrm>
            <a:prstGeom prst="rect">
              <a:avLst/>
            </a:prstGeom>
          </p:spPr>
          <p:txBody>
            <a:bodyPr lIns="0" tIns="0" rIns="0" bIns="0" rtlCol="0" anchor="t">
              <a:spAutoFit/>
            </a:bodyPr>
            <a:lstStyle/>
            <a:p>
              <a:pPr marL="0" lvl="0" indent="0" algn="ctr">
                <a:lnSpc>
                  <a:spcPts val="2723"/>
                </a:lnSpc>
                <a:spcBef>
                  <a:spcPct val="0"/>
                </a:spcBef>
              </a:pPr>
              <a:r>
                <a:rPr lang="en-US" sz="2196" b="1">
                  <a:solidFill>
                    <a:srgbClr val="FFFFFF"/>
                  </a:solidFill>
                  <a:latin typeface="Agrandir Medium"/>
                  <a:ea typeface="Agrandir Medium"/>
                  <a:cs typeface="Agrandir Medium"/>
                  <a:sym typeface="Agrandir Medium"/>
                </a:rPr>
                <a:t>1</a:t>
              </a:r>
            </a:p>
          </p:txBody>
        </p:sp>
      </p:grpSp>
      <p:grpSp>
        <p:nvGrpSpPr>
          <p:cNvPr id="8" name="Group 8"/>
          <p:cNvGrpSpPr/>
          <p:nvPr/>
        </p:nvGrpSpPr>
        <p:grpSpPr>
          <a:xfrm>
            <a:off x="5645066" y="3862640"/>
            <a:ext cx="489498" cy="489498"/>
            <a:chOff x="0" y="0"/>
            <a:chExt cx="652664" cy="652664"/>
          </a:xfrm>
        </p:grpSpPr>
        <p:grpSp>
          <p:nvGrpSpPr>
            <p:cNvPr id="9" name="Group 9"/>
            <p:cNvGrpSpPr/>
            <p:nvPr/>
          </p:nvGrpSpPr>
          <p:grpSpPr>
            <a:xfrm>
              <a:off x="0" y="0"/>
              <a:ext cx="652664" cy="65266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3B5A"/>
              </a:solidFill>
            </p:spPr>
            <p:txBody>
              <a:bodyPr/>
              <a:lstStyle/>
              <a:p>
                <a:endParaRPr lang="en-US"/>
              </a:p>
            </p:txBody>
          </p:sp>
        </p:grpSp>
        <p:sp>
          <p:nvSpPr>
            <p:cNvPr id="11" name="TextBox 11"/>
            <p:cNvSpPr txBox="1"/>
            <p:nvPr/>
          </p:nvSpPr>
          <p:spPr>
            <a:xfrm>
              <a:off x="99751" y="108263"/>
              <a:ext cx="453163" cy="522429"/>
            </a:xfrm>
            <a:prstGeom prst="rect">
              <a:avLst/>
            </a:prstGeom>
          </p:spPr>
          <p:txBody>
            <a:bodyPr lIns="0" tIns="0" rIns="0" bIns="0" rtlCol="0" anchor="t">
              <a:spAutoFit/>
            </a:bodyPr>
            <a:lstStyle/>
            <a:p>
              <a:pPr marL="0" lvl="0" indent="0" algn="ctr">
                <a:lnSpc>
                  <a:spcPts val="2723"/>
                </a:lnSpc>
                <a:spcBef>
                  <a:spcPct val="0"/>
                </a:spcBef>
              </a:pPr>
              <a:r>
                <a:rPr lang="en-US" sz="2196" b="1">
                  <a:solidFill>
                    <a:srgbClr val="FFFFFF"/>
                  </a:solidFill>
                  <a:latin typeface="Agrandir Medium"/>
                  <a:ea typeface="Agrandir Medium"/>
                  <a:cs typeface="Agrandir Medium"/>
                  <a:sym typeface="Agrandir Medium"/>
                </a:rPr>
                <a:t>2</a:t>
              </a:r>
            </a:p>
          </p:txBody>
        </p:sp>
      </p:grpSp>
      <p:grpSp>
        <p:nvGrpSpPr>
          <p:cNvPr id="12" name="Group 12"/>
          <p:cNvGrpSpPr/>
          <p:nvPr/>
        </p:nvGrpSpPr>
        <p:grpSpPr>
          <a:xfrm>
            <a:off x="10270403" y="3862640"/>
            <a:ext cx="489498" cy="489498"/>
            <a:chOff x="0" y="0"/>
            <a:chExt cx="652664" cy="652664"/>
          </a:xfrm>
        </p:grpSpPr>
        <p:grpSp>
          <p:nvGrpSpPr>
            <p:cNvPr id="13" name="Group 13"/>
            <p:cNvGrpSpPr/>
            <p:nvPr/>
          </p:nvGrpSpPr>
          <p:grpSpPr>
            <a:xfrm>
              <a:off x="0" y="0"/>
              <a:ext cx="652664" cy="652664"/>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3B5A"/>
              </a:solidFill>
            </p:spPr>
            <p:txBody>
              <a:bodyPr/>
              <a:lstStyle/>
              <a:p>
                <a:endParaRPr lang="en-US"/>
              </a:p>
            </p:txBody>
          </p:sp>
        </p:grpSp>
        <p:sp>
          <p:nvSpPr>
            <p:cNvPr id="15" name="TextBox 15"/>
            <p:cNvSpPr txBox="1"/>
            <p:nvPr/>
          </p:nvSpPr>
          <p:spPr>
            <a:xfrm>
              <a:off x="99751" y="108261"/>
              <a:ext cx="453163" cy="522429"/>
            </a:xfrm>
            <a:prstGeom prst="rect">
              <a:avLst/>
            </a:prstGeom>
          </p:spPr>
          <p:txBody>
            <a:bodyPr lIns="0" tIns="0" rIns="0" bIns="0" rtlCol="0" anchor="t">
              <a:spAutoFit/>
            </a:bodyPr>
            <a:lstStyle/>
            <a:p>
              <a:pPr marL="0" lvl="0" indent="0" algn="ctr">
                <a:lnSpc>
                  <a:spcPts val="2723"/>
                </a:lnSpc>
                <a:spcBef>
                  <a:spcPct val="0"/>
                </a:spcBef>
              </a:pPr>
              <a:r>
                <a:rPr lang="en-US" sz="2196" b="1">
                  <a:solidFill>
                    <a:srgbClr val="FFFFFF"/>
                  </a:solidFill>
                  <a:latin typeface="Agrandir Medium"/>
                  <a:ea typeface="Agrandir Medium"/>
                  <a:cs typeface="Agrandir Medium"/>
                  <a:sym typeface="Agrandir Medium"/>
                </a:rPr>
                <a:t>3</a:t>
              </a:r>
            </a:p>
          </p:txBody>
        </p:sp>
      </p:grpSp>
      <p:grpSp>
        <p:nvGrpSpPr>
          <p:cNvPr id="16" name="Group 16"/>
          <p:cNvGrpSpPr/>
          <p:nvPr/>
        </p:nvGrpSpPr>
        <p:grpSpPr>
          <a:xfrm>
            <a:off x="15256876" y="3862640"/>
            <a:ext cx="489498" cy="489498"/>
            <a:chOff x="0" y="0"/>
            <a:chExt cx="652664" cy="652664"/>
          </a:xfrm>
        </p:grpSpPr>
        <p:grpSp>
          <p:nvGrpSpPr>
            <p:cNvPr id="17" name="Group 17"/>
            <p:cNvGrpSpPr/>
            <p:nvPr/>
          </p:nvGrpSpPr>
          <p:grpSpPr>
            <a:xfrm>
              <a:off x="0" y="0"/>
              <a:ext cx="652664" cy="652664"/>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3B5A"/>
              </a:solidFill>
            </p:spPr>
            <p:txBody>
              <a:bodyPr/>
              <a:lstStyle/>
              <a:p>
                <a:endParaRPr lang="en-US"/>
              </a:p>
            </p:txBody>
          </p:sp>
        </p:grpSp>
        <p:sp>
          <p:nvSpPr>
            <p:cNvPr id="19" name="TextBox 19"/>
            <p:cNvSpPr txBox="1"/>
            <p:nvPr/>
          </p:nvSpPr>
          <p:spPr>
            <a:xfrm>
              <a:off x="99751" y="108263"/>
              <a:ext cx="453163" cy="522429"/>
            </a:xfrm>
            <a:prstGeom prst="rect">
              <a:avLst/>
            </a:prstGeom>
          </p:spPr>
          <p:txBody>
            <a:bodyPr lIns="0" tIns="0" rIns="0" bIns="0" rtlCol="0" anchor="t">
              <a:spAutoFit/>
            </a:bodyPr>
            <a:lstStyle/>
            <a:p>
              <a:pPr marL="0" lvl="0" indent="0" algn="ctr">
                <a:lnSpc>
                  <a:spcPts val="2723"/>
                </a:lnSpc>
                <a:spcBef>
                  <a:spcPct val="0"/>
                </a:spcBef>
              </a:pPr>
              <a:r>
                <a:rPr lang="en-US" sz="2196" b="1">
                  <a:solidFill>
                    <a:srgbClr val="FFFFFF"/>
                  </a:solidFill>
                  <a:latin typeface="Agrandir Medium"/>
                  <a:ea typeface="Agrandir Medium"/>
                  <a:cs typeface="Agrandir Medium"/>
                  <a:sym typeface="Agrandir Medium"/>
                </a:rPr>
                <a:t>4</a:t>
              </a:r>
            </a:p>
          </p:txBody>
        </p:sp>
      </p:grpSp>
      <p:sp>
        <p:nvSpPr>
          <p:cNvPr id="20" name="TextBox 20"/>
          <p:cNvSpPr txBox="1"/>
          <p:nvPr/>
        </p:nvSpPr>
        <p:spPr>
          <a:xfrm>
            <a:off x="10270403" y="4549337"/>
            <a:ext cx="3781040" cy="881908"/>
          </a:xfrm>
          <a:prstGeom prst="rect">
            <a:avLst/>
          </a:prstGeom>
        </p:spPr>
        <p:txBody>
          <a:bodyPr wrap="square" lIns="0" tIns="0" rIns="0" bIns="0" rtlCol="0" anchor="t">
            <a:spAutoFit/>
          </a:bodyPr>
          <a:lstStyle/>
          <a:p>
            <a:pPr marL="0" lvl="0" indent="0" algn="l">
              <a:lnSpc>
                <a:spcPts val="3471"/>
              </a:lnSpc>
              <a:spcBef>
                <a:spcPct val="0"/>
              </a:spcBef>
            </a:pPr>
            <a:r>
              <a:rPr lang="en-US" sz="2799" b="1">
                <a:solidFill>
                  <a:srgbClr val="000000"/>
                </a:solidFill>
                <a:latin typeface="Agrandir Medium"/>
                <a:ea typeface="Agrandir Medium"/>
                <a:cs typeface="Agrandir Medium"/>
                <a:sym typeface="Agrandir Medium"/>
              </a:rPr>
              <a:t>Launch Predictive Ana</a:t>
            </a:r>
            <a:r>
              <a:rPr lang="en-US" sz="2799" b="1" u="none">
                <a:solidFill>
                  <a:srgbClr val="000000"/>
                </a:solidFill>
                <a:latin typeface="Agrandir Medium"/>
                <a:ea typeface="Agrandir Medium"/>
                <a:cs typeface="Agrandir Medium"/>
                <a:sym typeface="Agrandir Medium"/>
              </a:rPr>
              <a:t>lytics</a:t>
            </a:r>
          </a:p>
        </p:txBody>
      </p:sp>
      <p:sp>
        <p:nvSpPr>
          <p:cNvPr id="21" name="TextBox 21"/>
          <p:cNvSpPr txBox="1"/>
          <p:nvPr/>
        </p:nvSpPr>
        <p:spPr>
          <a:xfrm>
            <a:off x="10270403" y="5644039"/>
            <a:ext cx="4168951" cy="905510"/>
          </a:xfrm>
          <a:prstGeom prst="rect">
            <a:avLst/>
          </a:prstGeom>
        </p:spPr>
        <p:txBody>
          <a:bodyPr lIns="0" tIns="0" rIns="0" bIns="0" rtlCol="0" anchor="t">
            <a:spAutoFit/>
          </a:bodyPr>
          <a:lstStyle/>
          <a:p>
            <a:pPr marL="0" lvl="0" indent="0" algn="l">
              <a:lnSpc>
                <a:spcPts val="3639"/>
              </a:lnSpc>
              <a:spcBef>
                <a:spcPct val="0"/>
              </a:spcBef>
            </a:pPr>
            <a:r>
              <a:rPr lang="en-US" sz="2599" u="none">
                <a:solidFill>
                  <a:srgbClr val="000000"/>
                </a:solidFill>
                <a:latin typeface="Lato 2"/>
                <a:ea typeface="Lato 2"/>
                <a:cs typeface="Lato 2"/>
                <a:sym typeface="Lato 2"/>
              </a:rPr>
              <a:t>Roll out predictive analytics to power smarter decisions</a:t>
            </a:r>
          </a:p>
        </p:txBody>
      </p:sp>
      <p:sp>
        <p:nvSpPr>
          <p:cNvPr id="22" name="TextBox 22"/>
          <p:cNvSpPr txBox="1"/>
          <p:nvPr/>
        </p:nvSpPr>
        <p:spPr>
          <a:xfrm>
            <a:off x="5653777" y="4556449"/>
            <a:ext cx="3422619" cy="519176"/>
          </a:xfrm>
          <a:prstGeom prst="rect">
            <a:avLst/>
          </a:prstGeom>
        </p:spPr>
        <p:txBody>
          <a:bodyPr lIns="0" tIns="0" rIns="0" bIns="0" rtlCol="0" anchor="t">
            <a:spAutoFit/>
          </a:bodyPr>
          <a:lstStyle/>
          <a:p>
            <a:pPr marL="0" lvl="0" indent="0" algn="l">
              <a:lnSpc>
                <a:spcPts val="3471"/>
              </a:lnSpc>
              <a:spcBef>
                <a:spcPct val="0"/>
              </a:spcBef>
            </a:pPr>
            <a:r>
              <a:rPr lang="en-US" sz="2799" b="1">
                <a:solidFill>
                  <a:srgbClr val="000000"/>
                </a:solidFill>
                <a:latin typeface="Agrandir Medium"/>
                <a:ea typeface="Agrandir Medium"/>
                <a:cs typeface="Agrandir Medium"/>
                <a:sym typeface="Agrandir Medium"/>
              </a:rPr>
              <a:t>B</a:t>
            </a:r>
            <a:r>
              <a:rPr lang="en-US" sz="2799" b="1" u="none">
                <a:solidFill>
                  <a:srgbClr val="000000"/>
                </a:solidFill>
                <a:latin typeface="Agrandir Medium"/>
                <a:ea typeface="Agrandir Medium"/>
                <a:cs typeface="Agrandir Medium"/>
                <a:sym typeface="Agrandir Medium"/>
              </a:rPr>
              <a:t>oost SEO Traffic</a:t>
            </a:r>
          </a:p>
        </p:txBody>
      </p:sp>
      <p:sp>
        <p:nvSpPr>
          <p:cNvPr id="23" name="TextBox 23"/>
          <p:cNvSpPr txBox="1"/>
          <p:nvPr/>
        </p:nvSpPr>
        <p:spPr>
          <a:xfrm>
            <a:off x="5645066" y="5614100"/>
            <a:ext cx="3797476" cy="1362710"/>
          </a:xfrm>
          <a:prstGeom prst="rect">
            <a:avLst/>
          </a:prstGeom>
        </p:spPr>
        <p:txBody>
          <a:bodyPr lIns="0" tIns="0" rIns="0" bIns="0" rtlCol="0" anchor="t">
            <a:spAutoFit/>
          </a:bodyPr>
          <a:lstStyle/>
          <a:p>
            <a:pPr marL="0" lvl="0" indent="0" algn="l">
              <a:lnSpc>
                <a:spcPts val="3639"/>
              </a:lnSpc>
              <a:spcBef>
                <a:spcPct val="0"/>
              </a:spcBef>
            </a:pPr>
            <a:r>
              <a:rPr lang="en-US" sz="2599" u="none">
                <a:solidFill>
                  <a:srgbClr val="000000"/>
                </a:solidFill>
                <a:latin typeface="Lato 2"/>
                <a:ea typeface="Lato 2"/>
                <a:cs typeface="Lato 2"/>
                <a:sym typeface="Lato 2"/>
              </a:rPr>
              <a:t>Partner with the SEO team to improve traffic to our project pages</a:t>
            </a:r>
          </a:p>
        </p:txBody>
      </p:sp>
      <p:sp>
        <p:nvSpPr>
          <p:cNvPr id="24" name="TextBox 24"/>
          <p:cNvSpPr txBox="1"/>
          <p:nvPr/>
        </p:nvSpPr>
        <p:spPr>
          <a:xfrm>
            <a:off x="15256876" y="4556449"/>
            <a:ext cx="3817751" cy="957326"/>
          </a:xfrm>
          <a:prstGeom prst="rect">
            <a:avLst/>
          </a:prstGeom>
        </p:spPr>
        <p:txBody>
          <a:bodyPr lIns="0" tIns="0" rIns="0" bIns="0" rtlCol="0" anchor="t">
            <a:spAutoFit/>
          </a:bodyPr>
          <a:lstStyle/>
          <a:p>
            <a:pPr marL="0" lvl="0" indent="0" algn="l">
              <a:lnSpc>
                <a:spcPts val="3471"/>
              </a:lnSpc>
              <a:spcBef>
                <a:spcPct val="0"/>
              </a:spcBef>
            </a:pPr>
            <a:r>
              <a:rPr lang="en-US" sz="2799" b="1">
                <a:solidFill>
                  <a:srgbClr val="000000"/>
                </a:solidFill>
                <a:latin typeface="Agrandir Medium"/>
                <a:ea typeface="Agrandir Medium"/>
                <a:cs typeface="Agrandir Medium"/>
                <a:sym typeface="Agrandir Medium"/>
              </a:rPr>
              <a:t>Del</a:t>
            </a:r>
            <a:r>
              <a:rPr lang="en-US" sz="2799" b="1" u="none">
                <a:solidFill>
                  <a:srgbClr val="000000"/>
                </a:solidFill>
                <a:latin typeface="Agrandir Medium"/>
                <a:ea typeface="Agrandir Medium"/>
                <a:cs typeface="Agrandir Medium"/>
                <a:sym typeface="Agrandir Medium"/>
              </a:rPr>
              <a:t>iver Personalized Insights</a:t>
            </a:r>
          </a:p>
        </p:txBody>
      </p:sp>
      <p:sp>
        <p:nvSpPr>
          <p:cNvPr id="25" name="TextBox 25"/>
          <p:cNvSpPr txBox="1"/>
          <p:nvPr/>
        </p:nvSpPr>
        <p:spPr>
          <a:xfrm>
            <a:off x="15256876" y="5614100"/>
            <a:ext cx="3817751" cy="1819910"/>
          </a:xfrm>
          <a:prstGeom prst="rect">
            <a:avLst/>
          </a:prstGeom>
        </p:spPr>
        <p:txBody>
          <a:bodyPr lIns="0" tIns="0" rIns="0" bIns="0" rtlCol="0" anchor="t">
            <a:spAutoFit/>
          </a:bodyPr>
          <a:lstStyle/>
          <a:p>
            <a:pPr marL="0" lvl="0" indent="0" algn="l">
              <a:lnSpc>
                <a:spcPts val="3639"/>
              </a:lnSpc>
              <a:spcBef>
                <a:spcPct val="0"/>
              </a:spcBef>
            </a:pPr>
            <a:r>
              <a:rPr lang="en-US" sz="2599" u="none">
                <a:solidFill>
                  <a:srgbClr val="000000"/>
                </a:solidFill>
                <a:latin typeface="Lato 2"/>
                <a:ea typeface="Lato 2"/>
                <a:cs typeface="Lato 2"/>
                <a:sym typeface="Lato 2"/>
              </a:rPr>
              <a:t>Generate unique project insights to begin personalizing the user experience.</a:t>
            </a:r>
          </a:p>
        </p:txBody>
      </p:sp>
      <p:sp>
        <p:nvSpPr>
          <p:cNvPr id="26" name="TextBox 26"/>
          <p:cNvSpPr txBox="1"/>
          <p:nvPr/>
        </p:nvSpPr>
        <p:spPr>
          <a:xfrm>
            <a:off x="1129665" y="1034415"/>
            <a:ext cx="3146517" cy="838136"/>
          </a:xfrm>
          <a:prstGeom prst="rect">
            <a:avLst/>
          </a:prstGeom>
        </p:spPr>
        <p:txBody>
          <a:bodyPr lIns="0" tIns="0" rIns="0" bIns="0" rtlCol="0" anchor="t">
            <a:spAutoFit/>
          </a:bodyPr>
          <a:lstStyle/>
          <a:p>
            <a:pPr algn="l">
              <a:lnSpc>
                <a:spcPts val="6828"/>
              </a:lnSpc>
            </a:pPr>
            <a:r>
              <a:rPr lang="en-US" sz="4877" b="1" spc="9">
                <a:solidFill>
                  <a:srgbClr val="C20000"/>
                </a:solidFill>
                <a:latin typeface="IBM Plex Sans Condensed Bold"/>
                <a:ea typeface="IBM Plex Sans Condensed Bold"/>
                <a:cs typeface="IBM Plex Sans Condensed Bold"/>
                <a:sym typeface="IBM Plex Sans Condensed Bold"/>
              </a:rPr>
              <a:t>Next Steps</a:t>
            </a:r>
          </a:p>
        </p:txBody>
      </p:sp>
      <p:sp>
        <p:nvSpPr>
          <p:cNvPr id="27" name="TextBox 27"/>
          <p:cNvSpPr txBox="1"/>
          <p:nvPr/>
        </p:nvSpPr>
        <p:spPr>
          <a:xfrm>
            <a:off x="870476" y="354556"/>
            <a:ext cx="3483728" cy="313690"/>
          </a:xfrm>
          <a:prstGeom prst="rect">
            <a:avLst/>
          </a:prstGeom>
        </p:spPr>
        <p:txBody>
          <a:bodyPr lIns="0" tIns="0" rIns="0" bIns="0" rtlCol="0" anchor="t">
            <a:spAutoFit/>
          </a:bodyPr>
          <a:lstStyle/>
          <a:p>
            <a:pPr algn="l">
              <a:lnSpc>
                <a:spcPts val="2660"/>
              </a:lnSpc>
              <a:spcBef>
                <a:spcPct val="0"/>
              </a:spcBef>
            </a:pPr>
            <a:r>
              <a:rPr lang="en-US" sz="1900" b="1">
                <a:solidFill>
                  <a:srgbClr val="000000"/>
                </a:solidFill>
                <a:latin typeface="IBM Plex Sans Condensed Bold"/>
                <a:ea typeface="IBM Plex Sans Condensed Bold"/>
                <a:cs typeface="IBM Plex Sans Condensed Bold"/>
                <a:sym typeface="IBM Plex Sans Condensed Bold"/>
              </a:rPr>
              <a:t>AI-Powered Project Insights</a:t>
            </a:r>
          </a:p>
        </p:txBody>
      </p:sp>
      <p:sp>
        <p:nvSpPr>
          <p:cNvPr id="29" name="TextBox 8">
            <a:extLst>
              <a:ext uri="{FF2B5EF4-FFF2-40B4-BE49-F238E27FC236}">
                <a16:creationId xmlns:a16="http://schemas.microsoft.com/office/drawing/2014/main" id="{89AC7EF9-D7B6-1C5F-7897-0D2FA03FD800}"/>
              </a:ext>
            </a:extLst>
          </p:cNvPr>
          <p:cNvSpPr txBox="1"/>
          <p:nvPr/>
        </p:nvSpPr>
        <p:spPr>
          <a:xfrm>
            <a:off x="18968629" y="10700366"/>
            <a:ext cx="322287" cy="299056"/>
          </a:xfrm>
          <a:prstGeom prst="rect">
            <a:avLst/>
          </a:prstGeom>
        </p:spPr>
        <p:txBody>
          <a:bodyPr wrap="square" lIns="0" tIns="0" rIns="0" bIns="0" rtlCol="0" anchor="t">
            <a:spAutoFit/>
          </a:bodyPr>
          <a:lstStyle/>
          <a:p>
            <a:pPr algn="l">
              <a:lnSpc>
                <a:spcPts val="2520"/>
              </a:lnSpc>
            </a:pPr>
            <a:r>
              <a:rPr lang="en-US" b="1">
                <a:solidFill>
                  <a:srgbClr val="0E2638"/>
                </a:solidFill>
                <a:latin typeface="IBM Plex Sans Condensed Bold"/>
                <a:ea typeface="IBM Plex Sans Condensed Bold"/>
                <a:cs typeface="IBM Plex Sans Condensed Bold"/>
                <a:sym typeface="IBM Plex Sans Condensed Bold"/>
              </a:rPr>
              <a:t>09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20234272" cy="11429114"/>
          </a:xfrm>
          <a:custGeom>
            <a:avLst/>
            <a:gdLst/>
            <a:ahLst/>
            <a:cxnLst/>
            <a:rect l="l" t="t" r="r" b="b"/>
            <a:pathLst>
              <a:path w="20234272" h="11429114">
                <a:moveTo>
                  <a:pt x="0" y="0"/>
                </a:moveTo>
                <a:lnTo>
                  <a:pt x="20234272" y="0"/>
                </a:lnTo>
                <a:lnTo>
                  <a:pt x="20234272" y="11429114"/>
                </a:lnTo>
                <a:lnTo>
                  <a:pt x="0" y="1142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nchor="t"/>
          <a:lstStyle/>
          <a:p>
            <a:endParaRPr lang="en-US" sz="12000">
              <a:latin typeface="IBM Plex Sans Condensed Bold"/>
              <a:cs typeface="Poppins Bold"/>
            </a:endParaRPr>
          </a:p>
        </p:txBody>
      </p:sp>
      <p:sp>
        <p:nvSpPr>
          <p:cNvPr id="3" name="TextBox 3"/>
          <p:cNvSpPr txBox="1"/>
          <p:nvPr/>
        </p:nvSpPr>
        <p:spPr>
          <a:xfrm>
            <a:off x="1129665" y="5225798"/>
            <a:ext cx="10367253" cy="1104982"/>
          </a:xfrm>
          <a:prstGeom prst="rect">
            <a:avLst/>
          </a:prstGeom>
        </p:spPr>
        <p:txBody>
          <a:bodyPr lIns="0" tIns="0" rIns="0" bIns="0" rtlCol="0" anchor="t">
            <a:spAutoFit/>
          </a:bodyPr>
          <a:lstStyle/>
          <a:p>
            <a:pPr>
              <a:lnSpc>
                <a:spcPts val="7295"/>
              </a:lnSpc>
            </a:pPr>
            <a:r>
              <a:rPr lang="en-US" sz="12000" b="1">
                <a:solidFill>
                  <a:srgbClr val="FFFFFF"/>
                </a:solidFill>
                <a:latin typeface="IBM Plex Sans Condensed Bold"/>
                <a:ea typeface="IBM Plex Sans Condensed Bold"/>
                <a:cs typeface="IBM Plex Sans Condensed Bold"/>
                <a:sym typeface="IBM Plex Sans Condensed Bold"/>
              </a:rPr>
              <a:t>Thank You</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10</Slides>
  <Notes>10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data stored centrally inMongoDB andservedviafrontend</dc:title>
  <cp:revision>2</cp:revision>
  <dcterms:created xsi:type="dcterms:W3CDTF">2006-08-16T00:00:00Z</dcterms:created>
  <dcterms:modified xsi:type="dcterms:W3CDTF">2025-08-23T10:49:43Z</dcterms:modified>
  <dc:identifier>DAGvLboYbb0</dc:identifier>
</cp:coreProperties>
</file>